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4.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8"/>
  </p:notesMasterIdLst>
  <p:handoutMasterIdLst>
    <p:handoutMasterId r:id="rId59"/>
  </p:handoutMasterIdLst>
  <p:sldIdLst>
    <p:sldId id="284" r:id="rId3"/>
    <p:sldId id="332" r:id="rId4"/>
    <p:sldId id="323" r:id="rId5"/>
    <p:sldId id="257" r:id="rId6"/>
    <p:sldId id="326" r:id="rId7"/>
    <p:sldId id="327" r:id="rId8"/>
    <p:sldId id="328" r:id="rId9"/>
    <p:sldId id="337" r:id="rId10"/>
    <p:sldId id="259" r:id="rId11"/>
    <p:sldId id="334" r:id="rId12"/>
    <p:sldId id="260" r:id="rId13"/>
    <p:sldId id="329" r:id="rId14"/>
    <p:sldId id="330" r:id="rId15"/>
    <p:sldId id="305" r:id="rId16"/>
    <p:sldId id="263" r:id="rId17"/>
    <p:sldId id="285" r:id="rId18"/>
    <p:sldId id="311" r:id="rId19"/>
    <p:sldId id="297" r:id="rId20"/>
    <p:sldId id="298" r:id="rId21"/>
    <p:sldId id="268" r:id="rId22"/>
    <p:sldId id="269" r:id="rId23"/>
    <p:sldId id="266" r:id="rId24"/>
    <p:sldId id="338" r:id="rId25"/>
    <p:sldId id="288" r:id="rId26"/>
    <p:sldId id="306" r:id="rId27"/>
    <p:sldId id="286" r:id="rId28"/>
    <p:sldId id="319" r:id="rId29"/>
    <p:sldId id="264" r:id="rId30"/>
    <p:sldId id="339" r:id="rId31"/>
    <p:sldId id="336" r:id="rId32"/>
    <p:sldId id="340" r:id="rId33"/>
    <p:sldId id="318" r:id="rId34"/>
    <p:sldId id="277" r:id="rId35"/>
    <p:sldId id="279" r:id="rId36"/>
    <p:sldId id="300" r:id="rId37"/>
    <p:sldId id="289" r:id="rId38"/>
    <p:sldId id="290" r:id="rId39"/>
    <p:sldId id="303" r:id="rId40"/>
    <p:sldId id="312" r:id="rId41"/>
    <p:sldId id="276" r:id="rId42"/>
    <p:sldId id="299" r:id="rId43"/>
    <p:sldId id="291" r:id="rId44"/>
    <p:sldId id="280" r:id="rId45"/>
    <p:sldId id="281" r:id="rId46"/>
    <p:sldId id="283" r:id="rId47"/>
    <p:sldId id="315" r:id="rId48"/>
    <p:sldId id="302" r:id="rId49"/>
    <p:sldId id="331" r:id="rId50"/>
    <p:sldId id="292" r:id="rId51"/>
    <p:sldId id="335" r:id="rId52"/>
    <p:sldId id="313" r:id="rId53"/>
    <p:sldId id="316" r:id="rId54"/>
    <p:sldId id="295" r:id="rId55"/>
    <p:sldId id="296" r:id="rId56"/>
    <p:sldId id="333" r:id="rId57"/>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75" autoAdjust="0"/>
  </p:normalViewPr>
  <p:slideViewPr>
    <p:cSldViewPr showGuides="1">
      <p:cViewPr varScale="1">
        <p:scale>
          <a:sx n="84" d="100"/>
          <a:sy n="84" d="100"/>
        </p:scale>
        <p:origin x="-2400" y="-72"/>
      </p:cViewPr>
      <p:guideLst>
        <p:guide orient="horz" pos="2160"/>
        <p:guide pos="2880"/>
      </p:guideLst>
    </p:cSldViewPr>
  </p:slideViewPr>
  <p:notesTextViewPr>
    <p:cViewPr>
      <p:scale>
        <a:sx n="1" d="1"/>
        <a:sy n="1" d="1"/>
      </p:scale>
      <p:origin x="0" y="0"/>
    </p:cViewPr>
  </p:notesTextViewPr>
  <p:sorterViewPr>
    <p:cViewPr>
      <p:scale>
        <a:sx n="60" d="100"/>
        <a:sy n="60" d="100"/>
      </p:scale>
      <p:origin x="0" y="0"/>
    </p:cViewPr>
  </p:sorterViewPr>
  <p:notesViewPr>
    <p:cSldViewPr showGuides="1">
      <p:cViewPr varScale="1">
        <p:scale>
          <a:sx n="88" d="100"/>
          <a:sy n="88" d="100"/>
        </p:scale>
        <p:origin x="-3822" y="-108"/>
      </p:cViewPr>
      <p:guideLst>
        <p:guide orient="horz" pos="2208"/>
        <p:guide pos="292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sz="2800"/>
            </a:pPr>
            <a:r>
              <a:rPr lang="en-CA" sz="2800"/>
              <a:t>Manitobans who used methamphetamine in the year before entering treatment</a:t>
            </a:r>
          </a:p>
        </c:rich>
      </c:tx>
      <c:layout>
        <c:manualLayout>
          <c:xMode val="edge"/>
          <c:yMode val="edge"/>
          <c:x val="5.7027796856844531E-2"/>
          <c:y val="0"/>
        </c:manualLayout>
      </c:layout>
      <c:overlay val="0"/>
    </c:title>
    <c:autoTitleDeleted val="0"/>
    <c:plotArea>
      <c:layout>
        <c:manualLayout>
          <c:layoutTarget val="inner"/>
          <c:xMode val="edge"/>
          <c:yMode val="edge"/>
          <c:x val="0.14260572712769379"/>
          <c:y val="0.16361233522060117"/>
          <c:w val="0.85739427287230618"/>
          <c:h val="0.81348735065003619"/>
        </c:manualLayout>
      </c:layout>
      <c:barChart>
        <c:barDir val="bar"/>
        <c:grouping val="clustered"/>
        <c:varyColors val="0"/>
        <c:ser>
          <c:idx val="0"/>
          <c:order val="0"/>
          <c:spPr>
            <a:solidFill>
              <a:srgbClr val="FF6600"/>
            </a:solidFill>
          </c:spPr>
          <c:invertIfNegative val="0"/>
          <c:dLbls>
            <c:txPr>
              <a:bodyPr/>
              <a:lstStyle/>
              <a:p>
                <a:pPr>
                  <a:defRPr b="1">
                    <a:solidFill>
                      <a:schemeClr val="bg1"/>
                    </a:solidFill>
                  </a:defRPr>
                </a:pPr>
                <a:endParaRPr lang="en-US"/>
              </a:p>
            </c:txPr>
            <c:dLblPos val="inBase"/>
            <c:showLegendKey val="0"/>
            <c:showVal val="1"/>
            <c:showCatName val="0"/>
            <c:showSerName val="0"/>
            <c:showPercent val="0"/>
            <c:showBubbleSize val="0"/>
            <c:showLeaderLines val="0"/>
          </c:dLbls>
          <c:cat>
            <c:strRef>
              <c:f>Sheet1!$A$2:$A$7</c:f>
              <c:strCache>
                <c:ptCount val="6"/>
                <c:pt idx="0">
                  <c:v>2011-12</c:v>
                </c:pt>
                <c:pt idx="1">
                  <c:v>2012-13</c:v>
                </c:pt>
                <c:pt idx="2">
                  <c:v>2013-14</c:v>
                </c:pt>
                <c:pt idx="3">
                  <c:v>2014-15</c:v>
                </c:pt>
                <c:pt idx="4">
                  <c:v>2015-16</c:v>
                </c:pt>
                <c:pt idx="5">
                  <c:v>2016-17</c:v>
                </c:pt>
              </c:strCache>
            </c:strRef>
          </c:cat>
          <c:val>
            <c:numRef>
              <c:f>Sheet1!$B$2:$B$7</c:f>
              <c:numCache>
                <c:formatCode>General</c:formatCode>
                <c:ptCount val="6"/>
                <c:pt idx="0">
                  <c:v>409</c:v>
                </c:pt>
                <c:pt idx="1">
                  <c:v>464</c:v>
                </c:pt>
                <c:pt idx="2">
                  <c:v>603</c:v>
                </c:pt>
                <c:pt idx="3">
                  <c:v>682</c:v>
                </c:pt>
                <c:pt idx="4">
                  <c:v>1198</c:v>
                </c:pt>
                <c:pt idx="5">
                  <c:v>1574</c:v>
                </c:pt>
              </c:numCache>
            </c:numRef>
          </c:val>
        </c:ser>
        <c:dLbls>
          <c:dLblPos val="inBase"/>
          <c:showLegendKey val="0"/>
          <c:showVal val="1"/>
          <c:showCatName val="0"/>
          <c:showSerName val="0"/>
          <c:showPercent val="0"/>
          <c:showBubbleSize val="0"/>
        </c:dLbls>
        <c:gapWidth val="150"/>
        <c:axId val="75901952"/>
        <c:axId val="81545088"/>
      </c:barChart>
      <c:catAx>
        <c:axId val="75901952"/>
        <c:scaling>
          <c:orientation val="minMax"/>
        </c:scaling>
        <c:delete val="0"/>
        <c:axPos val="l"/>
        <c:majorTickMark val="none"/>
        <c:minorTickMark val="none"/>
        <c:tickLblPos val="nextTo"/>
        <c:spPr>
          <a:ln>
            <a:noFill/>
          </a:ln>
        </c:spPr>
        <c:crossAx val="81545088"/>
        <c:crosses val="autoZero"/>
        <c:auto val="1"/>
        <c:lblAlgn val="ctr"/>
        <c:lblOffset val="100"/>
        <c:noMultiLvlLbl val="0"/>
      </c:catAx>
      <c:valAx>
        <c:axId val="81545088"/>
        <c:scaling>
          <c:orientation val="minMax"/>
        </c:scaling>
        <c:delete val="1"/>
        <c:axPos val="b"/>
        <c:numFmt formatCode="General" sourceLinked="1"/>
        <c:majorTickMark val="out"/>
        <c:minorTickMark val="none"/>
        <c:tickLblPos val="nextTo"/>
        <c:crossAx val="759019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sz="2800"/>
            </a:pPr>
            <a:r>
              <a:rPr lang="en-CA" sz="2800" dirty="0" smtClean="0"/>
              <a:t>AFM</a:t>
            </a:r>
            <a:r>
              <a:rPr lang="en-CA" sz="2800" baseline="0" dirty="0" smtClean="0"/>
              <a:t> Youth Clients who have ever used amphetamines</a:t>
            </a:r>
            <a:endParaRPr lang="en-CA" sz="2800" dirty="0"/>
          </a:p>
        </c:rich>
      </c:tx>
      <c:layout/>
      <c:overlay val="0"/>
    </c:title>
    <c:autoTitleDeleted val="0"/>
    <c:plotArea>
      <c:layout/>
      <c:barChart>
        <c:barDir val="bar"/>
        <c:grouping val="clustered"/>
        <c:varyColors val="0"/>
        <c:ser>
          <c:idx val="0"/>
          <c:order val="0"/>
          <c:tx>
            <c:strRef>
              <c:f>Sheet1!$B$1</c:f>
              <c:strCache>
                <c:ptCount val="1"/>
                <c:pt idx="0">
                  <c:v>Column1</c:v>
                </c:pt>
              </c:strCache>
            </c:strRef>
          </c:tx>
          <c:spPr>
            <a:solidFill>
              <a:schemeClr val="accent5">
                <a:lumMod val="75000"/>
              </a:schemeClr>
            </a:solidFill>
          </c:spPr>
          <c:invertIfNegative val="0"/>
          <c:dPt>
            <c:idx val="0"/>
            <c:invertIfNegative val="0"/>
            <c:bubble3D val="0"/>
            <c:spPr>
              <a:solidFill>
                <a:srgbClr val="FF6600"/>
              </a:solidFill>
            </c:spPr>
          </c:dPt>
          <c:dPt>
            <c:idx val="1"/>
            <c:invertIfNegative val="0"/>
            <c:bubble3D val="0"/>
            <c:spPr>
              <a:solidFill>
                <a:srgbClr val="FF6600"/>
              </a:solidFill>
            </c:spPr>
          </c:dPt>
          <c:dPt>
            <c:idx val="2"/>
            <c:invertIfNegative val="0"/>
            <c:bubble3D val="0"/>
            <c:spPr>
              <a:solidFill>
                <a:srgbClr val="FF6600"/>
              </a:solidFill>
            </c:spPr>
          </c:dPt>
          <c:dLbls>
            <c:dLbl>
              <c:idx val="0"/>
              <c:layout/>
              <c:dLblPos val="inBase"/>
              <c:showLegendKey val="0"/>
              <c:showVal val="1"/>
              <c:showCatName val="0"/>
              <c:showSerName val="0"/>
              <c:showPercent val="0"/>
              <c:showBubbleSize val="0"/>
            </c:dLbl>
            <c:dLbl>
              <c:idx val="1"/>
              <c:layout/>
              <c:dLblPos val="inBase"/>
              <c:showLegendKey val="0"/>
              <c:showVal val="1"/>
              <c:showCatName val="0"/>
              <c:showSerName val="0"/>
              <c:showPercent val="0"/>
              <c:showBubbleSize val="0"/>
            </c:dLbl>
            <c:dLbl>
              <c:idx val="2"/>
              <c:layout/>
              <c:dLblPos val="inBase"/>
              <c:showLegendKey val="0"/>
              <c:showVal val="1"/>
              <c:showCatName val="0"/>
              <c:showSerName val="0"/>
              <c:showPercent val="0"/>
              <c:showBubbleSize val="0"/>
            </c:dLbl>
            <c:numFmt formatCode="0.0%" sourceLinked="0"/>
            <c:txPr>
              <a:bodyPr/>
              <a:lstStyle/>
              <a:p>
                <a:pPr>
                  <a:defRPr sz="2000" b="1">
                    <a:solidFill>
                      <a:schemeClr val="bg1"/>
                    </a:solidFill>
                  </a:defRPr>
                </a:pPr>
                <a:endParaRPr lang="en-US"/>
              </a:p>
            </c:txPr>
            <c:dLblPos val="inBase"/>
            <c:showLegendKey val="0"/>
            <c:showVal val="0"/>
            <c:showCatName val="0"/>
            <c:showSerName val="0"/>
            <c:showPercent val="0"/>
            <c:showBubbleSize val="0"/>
          </c:dLbls>
          <c:cat>
            <c:strRef>
              <c:f>Sheet1!$A$2:$A$4</c:f>
              <c:strCache>
                <c:ptCount val="3"/>
                <c:pt idx="0">
                  <c:v>2014-15</c:v>
                </c:pt>
                <c:pt idx="1">
                  <c:v>2015-16</c:v>
                </c:pt>
                <c:pt idx="2">
                  <c:v>2016-17</c:v>
                </c:pt>
              </c:strCache>
            </c:strRef>
          </c:cat>
          <c:val>
            <c:numRef>
              <c:f>Sheet1!$B$2:$B$4</c:f>
              <c:numCache>
                <c:formatCode>0.00%</c:formatCode>
                <c:ptCount val="3"/>
                <c:pt idx="0">
                  <c:v>9.6000000000000002E-2</c:v>
                </c:pt>
                <c:pt idx="1">
                  <c:v>0.125</c:v>
                </c:pt>
                <c:pt idx="2">
                  <c:v>0.17100000000000001</c:v>
                </c:pt>
              </c:numCache>
            </c:numRef>
          </c:val>
        </c:ser>
        <c:dLbls>
          <c:dLblPos val="inEnd"/>
          <c:showLegendKey val="0"/>
          <c:showVal val="1"/>
          <c:showCatName val="0"/>
          <c:showSerName val="0"/>
          <c:showPercent val="0"/>
          <c:showBubbleSize val="0"/>
        </c:dLbls>
        <c:gapWidth val="150"/>
        <c:axId val="81608704"/>
        <c:axId val="81610240"/>
      </c:barChart>
      <c:catAx>
        <c:axId val="81608704"/>
        <c:scaling>
          <c:orientation val="minMax"/>
        </c:scaling>
        <c:delete val="0"/>
        <c:axPos val="l"/>
        <c:numFmt formatCode="General" sourceLinked="1"/>
        <c:majorTickMark val="none"/>
        <c:minorTickMark val="none"/>
        <c:tickLblPos val="nextTo"/>
        <c:spPr>
          <a:ln>
            <a:noFill/>
          </a:ln>
        </c:spPr>
        <c:txPr>
          <a:bodyPr/>
          <a:lstStyle/>
          <a:p>
            <a:pPr>
              <a:defRPr sz="2000"/>
            </a:pPr>
            <a:endParaRPr lang="en-US"/>
          </a:p>
        </c:txPr>
        <c:crossAx val="81610240"/>
        <c:crosses val="autoZero"/>
        <c:auto val="1"/>
        <c:lblAlgn val="ctr"/>
        <c:lblOffset val="100"/>
        <c:noMultiLvlLbl val="0"/>
      </c:catAx>
      <c:valAx>
        <c:axId val="81610240"/>
        <c:scaling>
          <c:orientation val="minMax"/>
        </c:scaling>
        <c:delete val="1"/>
        <c:axPos val="b"/>
        <c:numFmt formatCode="0.00%" sourceLinked="1"/>
        <c:majorTickMark val="out"/>
        <c:minorTickMark val="none"/>
        <c:tickLblPos val="nextTo"/>
        <c:crossAx val="8160870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3798449526674333"/>
          <c:y val="4.9881235154394299E-2"/>
          <c:w val="0.84637839511634072"/>
          <c:h val="0.81472684085510694"/>
        </c:manualLayout>
      </c:layout>
      <c:barChart>
        <c:barDir val="col"/>
        <c:grouping val="clustered"/>
        <c:varyColors val="0"/>
        <c:ser>
          <c:idx val="0"/>
          <c:order val="0"/>
          <c:tx>
            <c:strRef>
              <c:f>Sheet1!$A$2</c:f>
              <c:strCache>
                <c:ptCount val="1"/>
                <c:pt idx="0">
                  <c:v>Cheese burger</c:v>
                </c:pt>
              </c:strCache>
            </c:strRef>
          </c:tx>
          <c:invertIfNegative val="0"/>
          <c:cat>
            <c:strRef>
              <c:f>Sheet1!$B$1:$D$1</c:f>
              <c:strCache>
                <c:ptCount val="1"/>
                <c:pt idx="0">
                  <c:v>Dopamine Release</c:v>
                </c:pt>
              </c:strCache>
            </c:strRef>
          </c:cat>
          <c:val>
            <c:numRef>
              <c:f>Sheet1!$B$2:$D$2</c:f>
              <c:numCache>
                <c:formatCode>General</c:formatCode>
                <c:ptCount val="1"/>
                <c:pt idx="0">
                  <c:v>50</c:v>
                </c:pt>
              </c:numCache>
            </c:numRef>
          </c:val>
        </c:ser>
        <c:ser>
          <c:idx val="1"/>
          <c:order val="1"/>
          <c:tx>
            <c:strRef>
              <c:f>Sheet1!$A$3</c:f>
              <c:strCache>
                <c:ptCount val="1"/>
                <c:pt idx="0">
                  <c:v>Sex</c:v>
                </c:pt>
              </c:strCache>
            </c:strRef>
          </c:tx>
          <c:invertIfNegative val="0"/>
          <c:cat>
            <c:strRef>
              <c:f>Sheet1!$B$1:$D$1</c:f>
              <c:strCache>
                <c:ptCount val="1"/>
                <c:pt idx="0">
                  <c:v>Dopamine Release</c:v>
                </c:pt>
              </c:strCache>
            </c:strRef>
          </c:cat>
          <c:val>
            <c:numRef>
              <c:f>Sheet1!$B$3:$D$3</c:f>
              <c:numCache>
                <c:formatCode>General</c:formatCode>
                <c:ptCount val="1"/>
                <c:pt idx="0">
                  <c:v>100</c:v>
                </c:pt>
              </c:numCache>
            </c:numRef>
          </c:val>
        </c:ser>
        <c:ser>
          <c:idx val="2"/>
          <c:order val="2"/>
          <c:tx>
            <c:strRef>
              <c:f>Sheet1!$A$4</c:f>
              <c:strCache>
                <c:ptCount val="1"/>
                <c:pt idx="0">
                  <c:v>Nicotine</c:v>
                </c:pt>
              </c:strCache>
            </c:strRef>
          </c:tx>
          <c:invertIfNegative val="0"/>
          <c:cat>
            <c:strRef>
              <c:f>Sheet1!$B$1:$D$1</c:f>
              <c:strCache>
                <c:ptCount val="1"/>
                <c:pt idx="0">
                  <c:v>Dopamine Release</c:v>
                </c:pt>
              </c:strCache>
            </c:strRef>
          </c:cat>
          <c:val>
            <c:numRef>
              <c:f>Sheet1!$B$4:$D$4</c:f>
              <c:numCache>
                <c:formatCode>General</c:formatCode>
                <c:ptCount val="1"/>
                <c:pt idx="0">
                  <c:v>150</c:v>
                </c:pt>
              </c:numCache>
            </c:numRef>
          </c:val>
        </c:ser>
        <c:ser>
          <c:idx val="3"/>
          <c:order val="3"/>
          <c:tx>
            <c:strRef>
              <c:f>Sheet1!$A$5</c:f>
              <c:strCache>
                <c:ptCount val="1"/>
                <c:pt idx="0">
                  <c:v>Morphine</c:v>
                </c:pt>
              </c:strCache>
            </c:strRef>
          </c:tx>
          <c:invertIfNegative val="0"/>
          <c:cat>
            <c:strRef>
              <c:f>Sheet1!$B$1:$D$1</c:f>
              <c:strCache>
                <c:ptCount val="1"/>
                <c:pt idx="0">
                  <c:v>Dopamine Release</c:v>
                </c:pt>
              </c:strCache>
            </c:strRef>
          </c:cat>
          <c:val>
            <c:numRef>
              <c:f>Sheet1!$B$5:$D$5</c:f>
              <c:numCache>
                <c:formatCode>General</c:formatCode>
                <c:ptCount val="1"/>
                <c:pt idx="0">
                  <c:v>250</c:v>
                </c:pt>
              </c:numCache>
            </c:numRef>
          </c:val>
        </c:ser>
        <c:ser>
          <c:idx val="4"/>
          <c:order val="4"/>
          <c:tx>
            <c:strRef>
              <c:f>Sheet1!$A$6</c:f>
              <c:strCache>
                <c:ptCount val="1"/>
                <c:pt idx="0">
                  <c:v>Cocaine</c:v>
                </c:pt>
              </c:strCache>
            </c:strRef>
          </c:tx>
          <c:invertIfNegative val="0"/>
          <c:cat>
            <c:strRef>
              <c:f>Sheet1!$B$1:$D$1</c:f>
              <c:strCache>
                <c:ptCount val="1"/>
                <c:pt idx="0">
                  <c:v>Dopamine Release</c:v>
                </c:pt>
              </c:strCache>
            </c:strRef>
          </c:cat>
          <c:val>
            <c:numRef>
              <c:f>Sheet1!$B$6:$D$6</c:f>
              <c:numCache>
                <c:formatCode>General</c:formatCode>
                <c:ptCount val="1"/>
                <c:pt idx="0">
                  <c:v>300</c:v>
                </c:pt>
              </c:numCache>
            </c:numRef>
          </c:val>
        </c:ser>
        <c:ser>
          <c:idx val="5"/>
          <c:order val="5"/>
          <c:tx>
            <c:strRef>
              <c:f>Sheet1!$A$7</c:f>
              <c:strCache>
                <c:ptCount val="1"/>
                <c:pt idx="0">
                  <c:v>Meth</c:v>
                </c:pt>
              </c:strCache>
            </c:strRef>
          </c:tx>
          <c:invertIfNegative val="0"/>
          <c:dPt>
            <c:idx val="0"/>
            <c:invertIfNegative val="0"/>
            <c:bubble3D val="0"/>
          </c:dPt>
          <c:cat>
            <c:strRef>
              <c:f>Sheet1!$B$1:$D$1</c:f>
              <c:strCache>
                <c:ptCount val="1"/>
                <c:pt idx="0">
                  <c:v>Dopamine Release</c:v>
                </c:pt>
              </c:strCache>
            </c:strRef>
          </c:cat>
          <c:val>
            <c:numRef>
              <c:f>Sheet1!$B$7:$D$7</c:f>
              <c:numCache>
                <c:formatCode>General</c:formatCode>
                <c:ptCount val="1"/>
                <c:pt idx="0">
                  <c:v>1100</c:v>
                </c:pt>
              </c:numCache>
            </c:numRef>
          </c:val>
        </c:ser>
        <c:dLbls>
          <c:showLegendKey val="0"/>
          <c:showVal val="0"/>
          <c:showCatName val="0"/>
          <c:showSerName val="0"/>
          <c:showPercent val="0"/>
          <c:showBubbleSize val="0"/>
        </c:dLbls>
        <c:gapWidth val="150"/>
        <c:axId val="84427136"/>
        <c:axId val="84428672"/>
      </c:barChart>
      <c:catAx>
        <c:axId val="84427136"/>
        <c:scaling>
          <c:orientation val="minMax"/>
        </c:scaling>
        <c:delete val="0"/>
        <c:axPos val="b"/>
        <c:numFmt formatCode="General" sourceLinked="1"/>
        <c:majorTickMark val="none"/>
        <c:minorTickMark val="none"/>
        <c:tickLblPos val="low"/>
        <c:txPr>
          <a:bodyPr rot="0" vert="horz"/>
          <a:lstStyle/>
          <a:p>
            <a:pPr>
              <a:defRPr sz="2800" b="1"/>
            </a:pPr>
            <a:endParaRPr lang="en-US"/>
          </a:p>
        </c:txPr>
        <c:crossAx val="84428672"/>
        <c:crosses val="autoZero"/>
        <c:auto val="1"/>
        <c:lblAlgn val="ctr"/>
        <c:lblOffset val="100"/>
        <c:noMultiLvlLbl val="0"/>
      </c:catAx>
      <c:valAx>
        <c:axId val="84428672"/>
        <c:scaling>
          <c:orientation val="minMax"/>
        </c:scaling>
        <c:delete val="0"/>
        <c:axPos val="l"/>
        <c:majorGridlines/>
        <c:title>
          <c:tx>
            <c:rich>
              <a:bodyPr rot="-5400000" vert="horz"/>
              <a:lstStyle/>
              <a:p>
                <a:pPr>
                  <a:defRPr sz="2800"/>
                </a:pPr>
                <a:r>
                  <a:rPr lang="en-CA" sz="2800" dirty="0" smtClean="0"/>
                  <a:t>% Increase</a:t>
                </a:r>
                <a:endParaRPr lang="en-CA" sz="2800" dirty="0"/>
              </a:p>
            </c:rich>
          </c:tx>
          <c:layout/>
          <c:overlay val="0"/>
        </c:title>
        <c:numFmt formatCode="General" sourceLinked="1"/>
        <c:majorTickMark val="none"/>
        <c:minorTickMark val="none"/>
        <c:tickLblPos val="nextTo"/>
        <c:txPr>
          <a:bodyPr rot="0" vert="horz"/>
          <a:lstStyle/>
          <a:p>
            <a:pPr>
              <a:defRPr/>
            </a:pPr>
            <a:endParaRPr lang="en-US"/>
          </a:p>
        </c:txPr>
        <c:crossAx val="84427136"/>
        <c:crosses val="autoZero"/>
        <c:crossBetween val="between"/>
      </c:valAx>
      <c:spPr>
        <a:solidFill>
          <a:schemeClr val="lt1"/>
        </a:solidFill>
        <a:ln w="25400" cap="flat" cmpd="sng" algn="ctr">
          <a:solidFill>
            <a:schemeClr val="dk1"/>
          </a:solidFill>
          <a:prstDash val="solid"/>
        </a:ln>
        <a:effectLst/>
      </c:spPr>
    </c:plotArea>
    <c:legend>
      <c:legendPos val="r"/>
      <c:layout>
        <c:manualLayout>
          <c:xMode val="edge"/>
          <c:yMode val="edge"/>
          <c:x val="0.17037866053260198"/>
          <c:y val="6.6144676616187295E-2"/>
          <c:w val="0.30608588427851019"/>
          <c:h val="0.38862787353693384"/>
        </c:manualLayout>
      </c:layout>
      <c:overlay val="0"/>
      <c:spPr>
        <a:solidFill>
          <a:schemeClr val="bg1"/>
        </a:solidFill>
      </c:spPr>
      <c:txPr>
        <a:bodyPr/>
        <a:lstStyle/>
        <a:p>
          <a:pPr>
            <a:defRPr sz="2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CA" sz="2800" dirty="0" smtClean="0"/>
              <a:t>Manitoba deaths related to methamphetamine</a:t>
            </a:r>
            <a:r>
              <a:rPr lang="en-CA" sz="2800" baseline="0" dirty="0" smtClean="0"/>
              <a:t> overdose</a:t>
            </a:r>
            <a:endParaRPr lang="en-CA" sz="2800" dirty="0"/>
          </a:p>
        </c:rich>
      </c:tx>
      <c:layout/>
      <c:overlay val="0"/>
    </c:title>
    <c:autoTitleDeleted val="0"/>
    <c:plotArea>
      <c:layout>
        <c:manualLayout>
          <c:layoutTarget val="inner"/>
          <c:xMode val="edge"/>
          <c:yMode val="edge"/>
          <c:x val="3.5402877629426753E-2"/>
          <c:y val="0.18559201795565472"/>
          <c:w val="0.92189960629921264"/>
          <c:h val="0.73507613103044156"/>
        </c:manualLayout>
      </c:layout>
      <c:barChart>
        <c:barDir val="col"/>
        <c:grouping val="clustered"/>
        <c:varyColors val="0"/>
        <c:ser>
          <c:idx val="0"/>
          <c:order val="0"/>
          <c:tx>
            <c:strRef>
              <c:f>Sheet1!$B$1</c:f>
              <c:strCache>
                <c:ptCount val="1"/>
                <c:pt idx="0">
                  <c:v>Contributed to death</c:v>
                </c:pt>
              </c:strCache>
            </c:strRef>
          </c:tx>
          <c:spPr>
            <a:solidFill>
              <a:schemeClr val="accent5">
                <a:lumMod val="75000"/>
              </a:schemeClr>
            </a:solidFill>
          </c:spPr>
          <c:invertIfNegative val="0"/>
          <c:dLbls>
            <c:dLbl>
              <c:idx val="1"/>
              <c:delete val="1"/>
            </c:dLbl>
            <c:dLbl>
              <c:idx val="2"/>
              <c:delete val="1"/>
            </c:dLbl>
            <c:dLblPos val="outEnd"/>
            <c:showLegendKey val="0"/>
            <c:showVal val="1"/>
            <c:showCatName val="0"/>
            <c:showSerName val="0"/>
            <c:showPercent val="0"/>
            <c:showBubbleSize val="0"/>
            <c:showLeaderLines val="0"/>
          </c:dLbls>
          <c:cat>
            <c:strRef>
              <c:f>Sheet1!$A$2:$A$12</c:f>
              <c:strCache>
                <c:ptCount val="11"/>
                <c:pt idx="0">
                  <c:v>2007</c:v>
                </c:pt>
                <c:pt idx="1">
                  <c:v>2008</c:v>
                </c:pt>
                <c:pt idx="2">
                  <c:v>2009</c:v>
                </c:pt>
                <c:pt idx="3">
                  <c:v>2010</c:v>
                </c:pt>
                <c:pt idx="4">
                  <c:v>2011</c:v>
                </c:pt>
                <c:pt idx="5">
                  <c:v>2012</c:v>
                </c:pt>
                <c:pt idx="6">
                  <c:v>2013</c:v>
                </c:pt>
                <c:pt idx="7">
                  <c:v>2014</c:v>
                </c:pt>
                <c:pt idx="8">
                  <c:v>2015</c:v>
                </c:pt>
                <c:pt idx="9">
                  <c:v>2016</c:v>
                </c:pt>
                <c:pt idx="10">
                  <c:v>2017*</c:v>
                </c:pt>
              </c:strCache>
            </c:strRef>
          </c:cat>
          <c:val>
            <c:numRef>
              <c:f>Sheet1!$B$2:$B$12</c:f>
              <c:numCache>
                <c:formatCode>General</c:formatCode>
                <c:ptCount val="11"/>
                <c:pt idx="0">
                  <c:v>1</c:v>
                </c:pt>
                <c:pt idx="1">
                  <c:v>0</c:v>
                </c:pt>
                <c:pt idx="2">
                  <c:v>0</c:v>
                </c:pt>
                <c:pt idx="3">
                  <c:v>1</c:v>
                </c:pt>
                <c:pt idx="4">
                  <c:v>1</c:v>
                </c:pt>
                <c:pt idx="5">
                  <c:v>2</c:v>
                </c:pt>
                <c:pt idx="6">
                  <c:v>1</c:v>
                </c:pt>
                <c:pt idx="7">
                  <c:v>3</c:v>
                </c:pt>
                <c:pt idx="8">
                  <c:v>5</c:v>
                </c:pt>
                <c:pt idx="9">
                  <c:v>21</c:v>
                </c:pt>
                <c:pt idx="10">
                  <c:v>16</c:v>
                </c:pt>
              </c:numCache>
            </c:numRef>
          </c:val>
        </c:ser>
        <c:ser>
          <c:idx val="1"/>
          <c:order val="1"/>
          <c:tx>
            <c:strRef>
              <c:f>Sheet1!$C$1</c:f>
              <c:strCache>
                <c:ptCount val="1"/>
                <c:pt idx="0">
                  <c:v>Caused death</c:v>
                </c:pt>
              </c:strCache>
            </c:strRef>
          </c:tx>
          <c:spPr>
            <a:solidFill>
              <a:schemeClr val="accent6">
                <a:lumMod val="75000"/>
              </a:schemeClr>
            </a:solidFill>
          </c:spPr>
          <c:invertIfNegative val="0"/>
          <c:dLbls>
            <c:dLbl>
              <c:idx val="0"/>
              <c:delete val="1"/>
            </c:dLbl>
            <c:dLbl>
              <c:idx val="1"/>
              <c:delete val="1"/>
            </c:dLbl>
            <c:dLbl>
              <c:idx val="2"/>
              <c:delete val="1"/>
            </c:dLbl>
            <c:dLbl>
              <c:idx val="3"/>
              <c:delete val="1"/>
            </c:dLbl>
            <c:dLbl>
              <c:idx val="5"/>
              <c:delete val="1"/>
            </c:dLbl>
            <c:dLbl>
              <c:idx val="6"/>
              <c:delete val="1"/>
            </c:dLbl>
            <c:dLbl>
              <c:idx val="7"/>
              <c:delete val="1"/>
            </c:dLbl>
            <c:dLblPos val="outEnd"/>
            <c:showLegendKey val="0"/>
            <c:showVal val="1"/>
            <c:showCatName val="0"/>
            <c:showSerName val="0"/>
            <c:showPercent val="0"/>
            <c:showBubbleSize val="0"/>
            <c:showLeaderLines val="0"/>
          </c:dLbls>
          <c:cat>
            <c:strRef>
              <c:f>Sheet1!$A$2:$A$12</c:f>
              <c:strCache>
                <c:ptCount val="11"/>
                <c:pt idx="0">
                  <c:v>2007</c:v>
                </c:pt>
                <c:pt idx="1">
                  <c:v>2008</c:v>
                </c:pt>
                <c:pt idx="2">
                  <c:v>2009</c:v>
                </c:pt>
                <c:pt idx="3">
                  <c:v>2010</c:v>
                </c:pt>
                <c:pt idx="4">
                  <c:v>2011</c:v>
                </c:pt>
                <c:pt idx="5">
                  <c:v>2012</c:v>
                </c:pt>
                <c:pt idx="6">
                  <c:v>2013</c:v>
                </c:pt>
                <c:pt idx="7">
                  <c:v>2014</c:v>
                </c:pt>
                <c:pt idx="8">
                  <c:v>2015</c:v>
                </c:pt>
                <c:pt idx="9">
                  <c:v>2016</c:v>
                </c:pt>
                <c:pt idx="10">
                  <c:v>2017*</c:v>
                </c:pt>
              </c:strCache>
            </c:strRef>
          </c:cat>
          <c:val>
            <c:numRef>
              <c:f>Sheet1!$C$2:$C$12</c:f>
              <c:numCache>
                <c:formatCode>General</c:formatCode>
                <c:ptCount val="11"/>
                <c:pt idx="0">
                  <c:v>0</c:v>
                </c:pt>
                <c:pt idx="1">
                  <c:v>0</c:v>
                </c:pt>
                <c:pt idx="2">
                  <c:v>0</c:v>
                </c:pt>
                <c:pt idx="3">
                  <c:v>0</c:v>
                </c:pt>
                <c:pt idx="4">
                  <c:v>1</c:v>
                </c:pt>
                <c:pt idx="5">
                  <c:v>0</c:v>
                </c:pt>
                <c:pt idx="6">
                  <c:v>0</c:v>
                </c:pt>
                <c:pt idx="7">
                  <c:v>0</c:v>
                </c:pt>
                <c:pt idx="8">
                  <c:v>5</c:v>
                </c:pt>
                <c:pt idx="9">
                  <c:v>4</c:v>
                </c:pt>
                <c:pt idx="10">
                  <c:v>1</c:v>
                </c:pt>
              </c:numCache>
            </c:numRef>
          </c:val>
        </c:ser>
        <c:dLbls>
          <c:dLblPos val="outEnd"/>
          <c:showLegendKey val="0"/>
          <c:showVal val="1"/>
          <c:showCatName val="0"/>
          <c:showSerName val="0"/>
          <c:showPercent val="0"/>
          <c:showBubbleSize val="0"/>
        </c:dLbls>
        <c:gapWidth val="70"/>
        <c:axId val="28130304"/>
        <c:axId val="28168960"/>
      </c:barChart>
      <c:catAx>
        <c:axId val="28130304"/>
        <c:scaling>
          <c:orientation val="minMax"/>
        </c:scaling>
        <c:delete val="0"/>
        <c:axPos val="b"/>
        <c:numFmt formatCode="General" sourceLinked="1"/>
        <c:majorTickMark val="none"/>
        <c:minorTickMark val="none"/>
        <c:tickLblPos val="nextTo"/>
        <c:crossAx val="28168960"/>
        <c:crosses val="autoZero"/>
        <c:auto val="1"/>
        <c:lblAlgn val="ctr"/>
        <c:lblOffset val="100"/>
        <c:noMultiLvlLbl val="0"/>
      </c:catAx>
      <c:valAx>
        <c:axId val="28168960"/>
        <c:scaling>
          <c:orientation val="minMax"/>
        </c:scaling>
        <c:delete val="1"/>
        <c:axPos val="l"/>
        <c:numFmt formatCode="General" sourceLinked="1"/>
        <c:majorTickMark val="none"/>
        <c:minorTickMark val="none"/>
        <c:tickLblPos val="nextTo"/>
        <c:crossAx val="28130304"/>
        <c:crosses val="autoZero"/>
        <c:crossBetween val="between"/>
      </c:valAx>
      <c:spPr>
        <a:ln>
          <a:solidFill>
            <a:schemeClr val="tx1"/>
          </a:solidFill>
        </a:ln>
      </c:spPr>
    </c:plotArea>
    <c:legend>
      <c:legendPos val="r"/>
      <c:layout>
        <c:manualLayout>
          <c:xMode val="edge"/>
          <c:yMode val="edge"/>
          <c:x val="8.9246928373083803E-2"/>
          <c:y val="0.20758728795503009"/>
          <c:w val="0.67281645840465598"/>
          <c:h val="0.15708286048721168"/>
        </c:manualLayout>
      </c:layout>
      <c:overlay val="0"/>
      <c:txPr>
        <a:bodyPr/>
        <a:lstStyle/>
        <a:p>
          <a:pPr>
            <a:defRPr sz="22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8DE3B4-3D19-4A5F-86F4-F4C9A1C9714E}" type="doc">
      <dgm:prSet loTypeId="urn:microsoft.com/office/officeart/2009/3/layout/IncreasingArrowsProcess" loCatId="process" qsTypeId="urn:microsoft.com/office/officeart/2005/8/quickstyle/simple1" qsCatId="simple" csTypeId="urn:microsoft.com/office/officeart/2005/8/colors/colorful5" csCatId="colorful" phldr="1"/>
      <dgm:spPr/>
      <dgm:t>
        <a:bodyPr/>
        <a:lstStyle/>
        <a:p>
          <a:endParaRPr lang="en-CA"/>
        </a:p>
      </dgm:t>
    </dgm:pt>
    <dgm:pt modelId="{7BD3E6CE-D676-4B88-8DA8-0782C5A41038}">
      <dgm:prSet phldrT="[Text]"/>
      <dgm:spPr>
        <a:solidFill>
          <a:schemeClr val="accent5"/>
        </a:solidFill>
      </dgm:spPr>
      <dgm:t>
        <a:bodyPr/>
        <a:lstStyle/>
        <a:p>
          <a:r>
            <a:rPr lang="en-CA" b="1" dirty="0" smtClean="0"/>
            <a:t>Low-moderate</a:t>
          </a:r>
          <a:endParaRPr lang="en-CA" b="1" dirty="0"/>
        </a:p>
      </dgm:t>
    </dgm:pt>
    <dgm:pt modelId="{4500F80B-0F90-4356-84D4-69EFDE02B12F}" type="parTrans" cxnId="{F89F6F2A-7B0A-4768-8F64-36C0B18594EF}">
      <dgm:prSet/>
      <dgm:spPr/>
      <dgm:t>
        <a:bodyPr/>
        <a:lstStyle/>
        <a:p>
          <a:endParaRPr lang="en-CA"/>
        </a:p>
      </dgm:t>
    </dgm:pt>
    <dgm:pt modelId="{B3DD9404-C28C-473D-A4E9-885F11E83856}" type="sibTrans" cxnId="{F89F6F2A-7B0A-4768-8F64-36C0B18594EF}">
      <dgm:prSet/>
      <dgm:spPr/>
      <dgm:t>
        <a:bodyPr/>
        <a:lstStyle/>
        <a:p>
          <a:endParaRPr lang="en-CA"/>
        </a:p>
      </dgm:t>
    </dgm:pt>
    <dgm:pt modelId="{73F006D2-B556-4116-B5AE-A4109A54B0FF}">
      <dgm:prSet phldrT="[Text]" custT="1"/>
      <dgm:spPr>
        <a:ln>
          <a:solidFill>
            <a:schemeClr val="accent5"/>
          </a:solidFill>
        </a:ln>
      </dgm:spPr>
      <dgm:t>
        <a:bodyPr/>
        <a:lstStyle/>
        <a:p>
          <a:r>
            <a:rPr lang="en-CA" sz="2000" dirty="0" smtClean="0"/>
            <a:t>Euphoria, “rush”</a:t>
          </a:r>
        </a:p>
        <a:p>
          <a:r>
            <a:rPr lang="en-CA" sz="2000" dirty="0" smtClean="0"/>
            <a:t>Alertness/wakeful</a:t>
          </a:r>
        </a:p>
        <a:p>
          <a:r>
            <a:rPr lang="en-CA" sz="2000" dirty="0" smtClean="0"/>
            <a:t>Increased confidence</a:t>
          </a:r>
        </a:p>
        <a:p>
          <a:r>
            <a:rPr lang="en-CA" sz="2000" dirty="0" smtClean="0"/>
            <a:t>Hyperactivity</a:t>
          </a:r>
        </a:p>
        <a:p>
          <a:r>
            <a:rPr lang="en-CA" sz="2000" dirty="0" smtClean="0"/>
            <a:t>Loss of appetite</a:t>
          </a:r>
          <a:endParaRPr lang="en-CA" sz="2000" dirty="0"/>
        </a:p>
      </dgm:t>
    </dgm:pt>
    <dgm:pt modelId="{3CDC2551-C291-4ECB-BBCB-7B0960266876}" type="parTrans" cxnId="{87DC9197-331D-497D-B69B-A431ACB3099F}">
      <dgm:prSet/>
      <dgm:spPr/>
      <dgm:t>
        <a:bodyPr/>
        <a:lstStyle/>
        <a:p>
          <a:endParaRPr lang="en-CA"/>
        </a:p>
      </dgm:t>
    </dgm:pt>
    <dgm:pt modelId="{A8F997F0-807F-4F18-A97C-32820E7D13DC}" type="sibTrans" cxnId="{87DC9197-331D-497D-B69B-A431ACB3099F}">
      <dgm:prSet/>
      <dgm:spPr/>
      <dgm:t>
        <a:bodyPr/>
        <a:lstStyle/>
        <a:p>
          <a:endParaRPr lang="en-CA"/>
        </a:p>
      </dgm:t>
    </dgm:pt>
    <dgm:pt modelId="{83040A87-DEAC-4F88-A8D1-C60EE44EACE8}">
      <dgm:prSet phldrT="[Text]"/>
      <dgm:spPr/>
      <dgm:t>
        <a:bodyPr/>
        <a:lstStyle/>
        <a:p>
          <a:r>
            <a:rPr lang="en-CA" b="1" dirty="0" smtClean="0"/>
            <a:t>Higher doses</a:t>
          </a:r>
          <a:endParaRPr lang="en-CA" b="1" dirty="0"/>
        </a:p>
      </dgm:t>
    </dgm:pt>
    <dgm:pt modelId="{220602F1-4660-41C8-8EA9-DD9EE0913550}" type="parTrans" cxnId="{C1576351-F3EE-4B8F-A4F9-64879A47B122}">
      <dgm:prSet/>
      <dgm:spPr/>
      <dgm:t>
        <a:bodyPr/>
        <a:lstStyle/>
        <a:p>
          <a:endParaRPr lang="en-CA"/>
        </a:p>
      </dgm:t>
    </dgm:pt>
    <dgm:pt modelId="{F4CA00AA-934F-4BE0-ADE4-42D53F89058D}" type="sibTrans" cxnId="{C1576351-F3EE-4B8F-A4F9-64879A47B122}">
      <dgm:prSet/>
      <dgm:spPr/>
      <dgm:t>
        <a:bodyPr/>
        <a:lstStyle/>
        <a:p>
          <a:endParaRPr lang="en-CA"/>
        </a:p>
      </dgm:t>
    </dgm:pt>
    <dgm:pt modelId="{46C42F14-6BAC-48BE-B067-88D79EF69BD6}">
      <dgm:prSet phldrT="[Text]" custT="1"/>
      <dgm:spPr/>
      <dgm:t>
        <a:bodyPr/>
        <a:lstStyle/>
        <a:p>
          <a:r>
            <a:rPr lang="en-CA" sz="2000" dirty="0" smtClean="0"/>
            <a:t>Talkativeness</a:t>
          </a:r>
        </a:p>
        <a:p>
          <a:r>
            <a:rPr lang="en-CA" sz="2000" dirty="0" smtClean="0"/>
            <a:t>Aggression</a:t>
          </a:r>
        </a:p>
        <a:p>
          <a:r>
            <a:rPr lang="en-CA" sz="2000" dirty="0" smtClean="0"/>
            <a:t>Restlessness</a:t>
          </a:r>
        </a:p>
        <a:p>
          <a:r>
            <a:rPr lang="en-CA" sz="2000" dirty="0" smtClean="0"/>
            <a:t>Repetitive behaviour</a:t>
          </a:r>
        </a:p>
      </dgm:t>
    </dgm:pt>
    <dgm:pt modelId="{AF7A2653-4D88-4C7F-8E20-53B913466A89}" type="parTrans" cxnId="{9F6654EA-A816-4254-926C-F2909A872AFF}">
      <dgm:prSet/>
      <dgm:spPr/>
      <dgm:t>
        <a:bodyPr/>
        <a:lstStyle/>
        <a:p>
          <a:endParaRPr lang="en-CA"/>
        </a:p>
      </dgm:t>
    </dgm:pt>
    <dgm:pt modelId="{39D54270-AE44-4C99-8003-B2C494C9788D}" type="sibTrans" cxnId="{9F6654EA-A816-4254-926C-F2909A872AFF}">
      <dgm:prSet/>
      <dgm:spPr/>
      <dgm:t>
        <a:bodyPr/>
        <a:lstStyle/>
        <a:p>
          <a:endParaRPr lang="en-CA"/>
        </a:p>
      </dgm:t>
    </dgm:pt>
    <dgm:pt modelId="{8F64242C-2C54-4431-BD52-4E57F8698F6F}">
      <dgm:prSet phldrT="[Text]"/>
      <dgm:spPr/>
      <dgm:t>
        <a:bodyPr/>
        <a:lstStyle/>
        <a:p>
          <a:r>
            <a:rPr lang="en-CA" b="1" dirty="0" smtClean="0"/>
            <a:t>Very high/bingeing</a:t>
          </a:r>
          <a:endParaRPr lang="en-CA" b="1" dirty="0"/>
        </a:p>
      </dgm:t>
    </dgm:pt>
    <dgm:pt modelId="{1E959D41-52FF-4BC7-9B7D-BD1D0BF0F5BE}" type="parTrans" cxnId="{A8DA629A-4E10-48D7-89F4-04C35B2C4479}">
      <dgm:prSet/>
      <dgm:spPr/>
      <dgm:t>
        <a:bodyPr/>
        <a:lstStyle/>
        <a:p>
          <a:endParaRPr lang="en-CA"/>
        </a:p>
      </dgm:t>
    </dgm:pt>
    <dgm:pt modelId="{549095D8-311C-42D8-8D6D-375F005D245F}" type="sibTrans" cxnId="{A8DA629A-4E10-48D7-89F4-04C35B2C4479}">
      <dgm:prSet/>
      <dgm:spPr/>
      <dgm:t>
        <a:bodyPr/>
        <a:lstStyle/>
        <a:p>
          <a:endParaRPr lang="en-CA"/>
        </a:p>
      </dgm:t>
    </dgm:pt>
    <dgm:pt modelId="{65BAA661-011A-442F-B918-109C711469EE}">
      <dgm:prSet phldrT="[Text]"/>
      <dgm:spPr/>
      <dgm:t>
        <a:bodyPr/>
        <a:lstStyle/>
        <a:p>
          <a:r>
            <a:rPr lang="en-CA" dirty="0" smtClean="0"/>
            <a:t>Agitation, confusion, panic</a:t>
          </a:r>
        </a:p>
        <a:p>
          <a:r>
            <a:rPr lang="en-CA" dirty="0" smtClean="0"/>
            <a:t>Anxiety, irritability</a:t>
          </a:r>
        </a:p>
        <a:p>
          <a:r>
            <a:rPr lang="en-CA" dirty="0" smtClean="0"/>
            <a:t>Negative mood</a:t>
          </a:r>
        </a:p>
        <a:p>
          <a:r>
            <a:rPr lang="en-CA" dirty="0" smtClean="0"/>
            <a:t>Violent behaviour</a:t>
          </a:r>
        </a:p>
        <a:p>
          <a:r>
            <a:rPr lang="en-CA" dirty="0" smtClean="0"/>
            <a:t>Impaired motor skills</a:t>
          </a:r>
        </a:p>
        <a:p>
          <a:r>
            <a:rPr lang="en-CA" dirty="0" smtClean="0"/>
            <a:t>Impaired thinking</a:t>
          </a:r>
        </a:p>
        <a:p>
          <a:r>
            <a:rPr lang="en-CA" dirty="0" smtClean="0"/>
            <a:t>Persistent repetition of meaningless behaviours</a:t>
          </a:r>
        </a:p>
        <a:p>
          <a:r>
            <a:rPr lang="en-CA" dirty="0" smtClean="0"/>
            <a:t>Auditory hallucinations</a:t>
          </a:r>
        </a:p>
        <a:p>
          <a:r>
            <a:rPr lang="en-CA" dirty="0" smtClean="0"/>
            <a:t>Feeling of insects under skin</a:t>
          </a:r>
        </a:p>
        <a:p>
          <a:r>
            <a:rPr lang="en-CA" dirty="0" smtClean="0"/>
            <a:t>Paranoia</a:t>
          </a:r>
        </a:p>
      </dgm:t>
    </dgm:pt>
    <dgm:pt modelId="{AD609652-8DBF-4C52-B713-1A5A96829A3F}" type="parTrans" cxnId="{416817A9-FB3D-4A93-B4F7-15AEDB07F2D6}">
      <dgm:prSet/>
      <dgm:spPr/>
      <dgm:t>
        <a:bodyPr/>
        <a:lstStyle/>
        <a:p>
          <a:endParaRPr lang="en-CA"/>
        </a:p>
      </dgm:t>
    </dgm:pt>
    <dgm:pt modelId="{CC1F81B7-8D94-412F-8995-04A542F6F1AB}" type="sibTrans" cxnId="{416817A9-FB3D-4A93-B4F7-15AEDB07F2D6}">
      <dgm:prSet/>
      <dgm:spPr/>
      <dgm:t>
        <a:bodyPr/>
        <a:lstStyle/>
        <a:p>
          <a:endParaRPr lang="en-CA"/>
        </a:p>
      </dgm:t>
    </dgm:pt>
    <dgm:pt modelId="{4323D607-EF8E-431E-A6EE-CDEFF466B408}" type="pres">
      <dgm:prSet presAssocID="{CF8DE3B4-3D19-4A5F-86F4-F4C9A1C9714E}" presName="Name0" presStyleCnt="0">
        <dgm:presLayoutVars>
          <dgm:chMax val="5"/>
          <dgm:chPref val="5"/>
          <dgm:dir/>
          <dgm:animLvl val="lvl"/>
        </dgm:presLayoutVars>
      </dgm:prSet>
      <dgm:spPr/>
      <dgm:t>
        <a:bodyPr/>
        <a:lstStyle/>
        <a:p>
          <a:endParaRPr lang="en-CA"/>
        </a:p>
      </dgm:t>
    </dgm:pt>
    <dgm:pt modelId="{F5538401-3436-4660-853F-FCB0C9AF2E3B}" type="pres">
      <dgm:prSet presAssocID="{7BD3E6CE-D676-4B88-8DA8-0782C5A41038}" presName="parentText1" presStyleLbl="node1" presStyleIdx="0" presStyleCnt="3" custScaleX="100000" custScaleY="99535" custLinFactNeighborX="179" custLinFactNeighborY="-28841">
        <dgm:presLayoutVars>
          <dgm:chMax/>
          <dgm:chPref val="3"/>
          <dgm:bulletEnabled val="1"/>
        </dgm:presLayoutVars>
      </dgm:prSet>
      <dgm:spPr/>
      <dgm:t>
        <a:bodyPr/>
        <a:lstStyle/>
        <a:p>
          <a:endParaRPr lang="en-CA"/>
        </a:p>
      </dgm:t>
    </dgm:pt>
    <dgm:pt modelId="{CC49198A-2B5D-4078-946E-312A3F56AE71}" type="pres">
      <dgm:prSet presAssocID="{7BD3E6CE-D676-4B88-8DA8-0782C5A41038}" presName="childText1" presStyleLbl="solidAlignAcc1" presStyleIdx="0" presStyleCnt="3" custScaleX="101288" custLinFactNeighborX="2453" custLinFactNeighborY="-16594">
        <dgm:presLayoutVars>
          <dgm:chMax val="0"/>
          <dgm:chPref val="0"/>
          <dgm:bulletEnabled val="1"/>
        </dgm:presLayoutVars>
      </dgm:prSet>
      <dgm:spPr/>
      <dgm:t>
        <a:bodyPr/>
        <a:lstStyle/>
        <a:p>
          <a:endParaRPr lang="en-CA"/>
        </a:p>
      </dgm:t>
    </dgm:pt>
    <dgm:pt modelId="{83E15AB8-A293-414B-8C9D-A930DFF8FDA3}" type="pres">
      <dgm:prSet presAssocID="{83040A87-DEAC-4F88-A8D1-C60EE44EACE8}" presName="parentText2" presStyleLbl="node1" presStyleIdx="1" presStyleCnt="3" custScaleX="103972" custLinFactNeighborX="-19" custLinFactNeighborY="-26729">
        <dgm:presLayoutVars>
          <dgm:chMax/>
          <dgm:chPref val="3"/>
          <dgm:bulletEnabled val="1"/>
        </dgm:presLayoutVars>
      </dgm:prSet>
      <dgm:spPr/>
      <dgm:t>
        <a:bodyPr/>
        <a:lstStyle/>
        <a:p>
          <a:endParaRPr lang="en-CA"/>
        </a:p>
      </dgm:t>
    </dgm:pt>
    <dgm:pt modelId="{8DC661A3-0ABF-4C79-B26E-E7BD0BACA49C}" type="pres">
      <dgm:prSet presAssocID="{83040A87-DEAC-4F88-A8D1-C60EE44EACE8}" presName="childText2" presStyleLbl="solidAlignAcc1" presStyleIdx="1" presStyleCnt="3" custScaleX="104262" custLinFactNeighborX="-1388" custLinFactNeighborY="-17958">
        <dgm:presLayoutVars>
          <dgm:chMax val="0"/>
          <dgm:chPref val="0"/>
          <dgm:bulletEnabled val="1"/>
        </dgm:presLayoutVars>
      </dgm:prSet>
      <dgm:spPr/>
      <dgm:t>
        <a:bodyPr/>
        <a:lstStyle/>
        <a:p>
          <a:endParaRPr lang="en-CA"/>
        </a:p>
      </dgm:t>
    </dgm:pt>
    <dgm:pt modelId="{429DA87A-3BF8-485F-BFC9-CA5827A4AFC5}" type="pres">
      <dgm:prSet presAssocID="{8F64242C-2C54-4431-BD52-4E57F8698F6F}" presName="parentText3" presStyleLbl="node1" presStyleIdx="2" presStyleCnt="3" custScaleX="106161" custLinFactNeighborX="1531" custLinFactNeighborY="-25083">
        <dgm:presLayoutVars>
          <dgm:chMax/>
          <dgm:chPref val="3"/>
          <dgm:bulletEnabled val="1"/>
        </dgm:presLayoutVars>
      </dgm:prSet>
      <dgm:spPr/>
      <dgm:t>
        <a:bodyPr/>
        <a:lstStyle/>
        <a:p>
          <a:endParaRPr lang="en-CA"/>
        </a:p>
      </dgm:t>
    </dgm:pt>
    <dgm:pt modelId="{469D8734-AC59-45ED-BF88-1D9CE025E156}" type="pres">
      <dgm:prSet presAssocID="{8F64242C-2C54-4431-BD52-4E57F8698F6F}" presName="childText3" presStyleLbl="solidAlignAcc1" presStyleIdx="2" presStyleCnt="3" custScaleX="109613" custScaleY="145553" custLinFactNeighborX="966" custLinFactNeighborY="6160">
        <dgm:presLayoutVars>
          <dgm:chMax val="0"/>
          <dgm:chPref val="0"/>
          <dgm:bulletEnabled val="1"/>
        </dgm:presLayoutVars>
      </dgm:prSet>
      <dgm:spPr/>
      <dgm:t>
        <a:bodyPr/>
        <a:lstStyle/>
        <a:p>
          <a:endParaRPr lang="en-CA"/>
        </a:p>
      </dgm:t>
    </dgm:pt>
  </dgm:ptLst>
  <dgm:cxnLst>
    <dgm:cxn modelId="{A8DA629A-4E10-48D7-89F4-04C35B2C4479}" srcId="{CF8DE3B4-3D19-4A5F-86F4-F4C9A1C9714E}" destId="{8F64242C-2C54-4431-BD52-4E57F8698F6F}" srcOrd="2" destOrd="0" parTransId="{1E959D41-52FF-4BC7-9B7D-BD1D0BF0F5BE}" sibTransId="{549095D8-311C-42D8-8D6D-375F005D245F}"/>
    <dgm:cxn modelId="{87DC9197-331D-497D-B69B-A431ACB3099F}" srcId="{7BD3E6CE-D676-4B88-8DA8-0782C5A41038}" destId="{73F006D2-B556-4116-B5AE-A4109A54B0FF}" srcOrd="0" destOrd="0" parTransId="{3CDC2551-C291-4ECB-BBCB-7B0960266876}" sibTransId="{A8F997F0-807F-4F18-A97C-32820E7D13DC}"/>
    <dgm:cxn modelId="{C9FB4847-5D6A-46C9-A276-6215A210D3FC}" type="presOf" srcId="{7BD3E6CE-D676-4B88-8DA8-0782C5A41038}" destId="{F5538401-3436-4660-853F-FCB0C9AF2E3B}" srcOrd="0" destOrd="0" presId="urn:microsoft.com/office/officeart/2009/3/layout/IncreasingArrowsProcess"/>
    <dgm:cxn modelId="{9F6654EA-A816-4254-926C-F2909A872AFF}" srcId="{83040A87-DEAC-4F88-A8D1-C60EE44EACE8}" destId="{46C42F14-6BAC-48BE-B067-88D79EF69BD6}" srcOrd="0" destOrd="0" parTransId="{AF7A2653-4D88-4C7F-8E20-53B913466A89}" sibTransId="{39D54270-AE44-4C99-8003-B2C494C9788D}"/>
    <dgm:cxn modelId="{416817A9-FB3D-4A93-B4F7-15AEDB07F2D6}" srcId="{8F64242C-2C54-4431-BD52-4E57F8698F6F}" destId="{65BAA661-011A-442F-B918-109C711469EE}" srcOrd="0" destOrd="0" parTransId="{AD609652-8DBF-4C52-B713-1A5A96829A3F}" sibTransId="{CC1F81B7-8D94-412F-8995-04A542F6F1AB}"/>
    <dgm:cxn modelId="{F89F6F2A-7B0A-4768-8F64-36C0B18594EF}" srcId="{CF8DE3B4-3D19-4A5F-86F4-F4C9A1C9714E}" destId="{7BD3E6CE-D676-4B88-8DA8-0782C5A41038}" srcOrd="0" destOrd="0" parTransId="{4500F80B-0F90-4356-84D4-69EFDE02B12F}" sibTransId="{B3DD9404-C28C-473D-A4E9-885F11E83856}"/>
    <dgm:cxn modelId="{C1576351-F3EE-4B8F-A4F9-64879A47B122}" srcId="{CF8DE3B4-3D19-4A5F-86F4-F4C9A1C9714E}" destId="{83040A87-DEAC-4F88-A8D1-C60EE44EACE8}" srcOrd="1" destOrd="0" parTransId="{220602F1-4660-41C8-8EA9-DD9EE0913550}" sibTransId="{F4CA00AA-934F-4BE0-ADE4-42D53F89058D}"/>
    <dgm:cxn modelId="{0341F364-029C-4968-9237-03C00FFE0702}" type="presOf" srcId="{8F64242C-2C54-4431-BD52-4E57F8698F6F}" destId="{429DA87A-3BF8-485F-BFC9-CA5827A4AFC5}" srcOrd="0" destOrd="0" presId="urn:microsoft.com/office/officeart/2009/3/layout/IncreasingArrowsProcess"/>
    <dgm:cxn modelId="{510AA05B-04F0-49E1-970D-AD783268D9A3}" type="presOf" srcId="{65BAA661-011A-442F-B918-109C711469EE}" destId="{469D8734-AC59-45ED-BF88-1D9CE025E156}" srcOrd="0" destOrd="0" presId="urn:microsoft.com/office/officeart/2009/3/layout/IncreasingArrowsProcess"/>
    <dgm:cxn modelId="{DC161D23-1271-4630-A9D6-E4AB8AEB46B8}" type="presOf" srcId="{CF8DE3B4-3D19-4A5F-86F4-F4C9A1C9714E}" destId="{4323D607-EF8E-431E-A6EE-CDEFF466B408}" srcOrd="0" destOrd="0" presId="urn:microsoft.com/office/officeart/2009/3/layout/IncreasingArrowsProcess"/>
    <dgm:cxn modelId="{01234D5C-C2FF-45A4-BBB1-48B40C91C52E}" type="presOf" srcId="{73F006D2-B556-4116-B5AE-A4109A54B0FF}" destId="{CC49198A-2B5D-4078-946E-312A3F56AE71}" srcOrd="0" destOrd="0" presId="urn:microsoft.com/office/officeart/2009/3/layout/IncreasingArrowsProcess"/>
    <dgm:cxn modelId="{197212CA-0954-4033-89F0-5BFC79C24BC8}" type="presOf" srcId="{83040A87-DEAC-4F88-A8D1-C60EE44EACE8}" destId="{83E15AB8-A293-414B-8C9D-A930DFF8FDA3}" srcOrd="0" destOrd="0" presId="urn:microsoft.com/office/officeart/2009/3/layout/IncreasingArrowsProcess"/>
    <dgm:cxn modelId="{F3AF9374-C26A-4D64-9A5B-51FD9BC519D8}" type="presOf" srcId="{46C42F14-6BAC-48BE-B067-88D79EF69BD6}" destId="{8DC661A3-0ABF-4C79-B26E-E7BD0BACA49C}" srcOrd="0" destOrd="0" presId="urn:microsoft.com/office/officeart/2009/3/layout/IncreasingArrowsProcess"/>
    <dgm:cxn modelId="{AEFCA7F2-6CA6-4CA5-BCA1-8D883C894E04}" type="presParOf" srcId="{4323D607-EF8E-431E-A6EE-CDEFF466B408}" destId="{F5538401-3436-4660-853F-FCB0C9AF2E3B}" srcOrd="0" destOrd="0" presId="urn:microsoft.com/office/officeart/2009/3/layout/IncreasingArrowsProcess"/>
    <dgm:cxn modelId="{62E4CDE7-B11F-4375-87C9-E800B6BF26FB}" type="presParOf" srcId="{4323D607-EF8E-431E-A6EE-CDEFF466B408}" destId="{CC49198A-2B5D-4078-946E-312A3F56AE71}" srcOrd="1" destOrd="0" presId="urn:microsoft.com/office/officeart/2009/3/layout/IncreasingArrowsProcess"/>
    <dgm:cxn modelId="{0A46C441-1F81-4315-9BFB-C05786BFF81D}" type="presParOf" srcId="{4323D607-EF8E-431E-A6EE-CDEFF466B408}" destId="{83E15AB8-A293-414B-8C9D-A930DFF8FDA3}" srcOrd="2" destOrd="0" presId="urn:microsoft.com/office/officeart/2009/3/layout/IncreasingArrowsProcess"/>
    <dgm:cxn modelId="{75CC17A6-B60A-4085-9D14-C1F591D07442}" type="presParOf" srcId="{4323D607-EF8E-431E-A6EE-CDEFF466B408}" destId="{8DC661A3-0ABF-4C79-B26E-E7BD0BACA49C}" srcOrd="3" destOrd="0" presId="urn:microsoft.com/office/officeart/2009/3/layout/IncreasingArrowsProcess"/>
    <dgm:cxn modelId="{8175FADF-EFA9-4680-B424-2430D3FF541F}" type="presParOf" srcId="{4323D607-EF8E-431E-A6EE-CDEFF466B408}" destId="{429DA87A-3BF8-485F-BFC9-CA5827A4AFC5}" srcOrd="4" destOrd="0" presId="urn:microsoft.com/office/officeart/2009/3/layout/IncreasingArrowsProcess"/>
    <dgm:cxn modelId="{DFE6FACD-BA38-429F-9B9A-0D6F0AA0CF18}" type="presParOf" srcId="{4323D607-EF8E-431E-A6EE-CDEFF466B408}" destId="{469D8734-AC59-45ED-BF88-1D9CE025E156}"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38401-3436-4660-853F-FCB0C9AF2E3B}">
      <dsp:nvSpPr>
        <dsp:cNvPr id="0" name=""/>
        <dsp:cNvSpPr/>
      </dsp:nvSpPr>
      <dsp:spPr>
        <a:xfrm>
          <a:off x="-36462" y="0"/>
          <a:ext cx="8915400" cy="1292384"/>
        </a:xfrm>
        <a:prstGeom prst="rightArrow">
          <a:avLst>
            <a:gd name="adj1" fmla="val 50000"/>
            <a:gd name="adj2" fmla="val 5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6124" numCol="1" spcCol="1270" anchor="ctr" anchorCtr="0">
          <a:noAutofit/>
        </a:bodyPr>
        <a:lstStyle/>
        <a:p>
          <a:pPr lvl="0" algn="l" defTabSz="1066800">
            <a:lnSpc>
              <a:spcPct val="90000"/>
            </a:lnSpc>
            <a:spcBef>
              <a:spcPct val="0"/>
            </a:spcBef>
            <a:spcAft>
              <a:spcPct val="35000"/>
            </a:spcAft>
          </a:pPr>
          <a:r>
            <a:rPr lang="en-CA" sz="2400" b="1" kern="1200" dirty="0" smtClean="0"/>
            <a:t>Low-moderate</a:t>
          </a:r>
          <a:endParaRPr lang="en-CA" sz="2400" b="1" kern="1200" dirty="0"/>
        </a:p>
      </dsp:txBody>
      <dsp:txXfrm>
        <a:off x="-36462" y="323096"/>
        <a:ext cx="8592304" cy="646192"/>
      </dsp:txXfrm>
    </dsp:sp>
    <dsp:sp modelId="{CC49198A-2B5D-4078-946E-312A3F56AE71}">
      <dsp:nvSpPr>
        <dsp:cNvPr id="0" name=""/>
        <dsp:cNvSpPr/>
      </dsp:nvSpPr>
      <dsp:spPr>
        <a:xfrm>
          <a:off x="-2746" y="957667"/>
          <a:ext cx="2781310" cy="2501238"/>
        </a:xfrm>
        <a:prstGeom prst="rect">
          <a:avLst/>
        </a:prstGeom>
        <a:solidFill>
          <a:schemeClr val="lt1">
            <a:hueOff val="0"/>
            <a:satOff val="0"/>
            <a:lumOff val="0"/>
            <a:alphaOff val="0"/>
          </a:schemeClr>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CA" sz="2000" kern="1200" dirty="0" smtClean="0"/>
            <a:t>Euphoria, “rush”</a:t>
          </a:r>
        </a:p>
        <a:p>
          <a:pPr lvl="0" algn="l" defTabSz="889000">
            <a:lnSpc>
              <a:spcPct val="90000"/>
            </a:lnSpc>
            <a:spcBef>
              <a:spcPct val="0"/>
            </a:spcBef>
            <a:spcAft>
              <a:spcPct val="35000"/>
            </a:spcAft>
          </a:pPr>
          <a:r>
            <a:rPr lang="en-CA" sz="2000" kern="1200" dirty="0" smtClean="0"/>
            <a:t>Alertness/wakeful</a:t>
          </a:r>
        </a:p>
        <a:p>
          <a:pPr lvl="0" algn="l" defTabSz="889000">
            <a:lnSpc>
              <a:spcPct val="90000"/>
            </a:lnSpc>
            <a:spcBef>
              <a:spcPct val="0"/>
            </a:spcBef>
            <a:spcAft>
              <a:spcPct val="35000"/>
            </a:spcAft>
          </a:pPr>
          <a:r>
            <a:rPr lang="en-CA" sz="2000" kern="1200" dirty="0" smtClean="0"/>
            <a:t>Increased confidence</a:t>
          </a:r>
        </a:p>
        <a:p>
          <a:pPr lvl="0" algn="l" defTabSz="889000">
            <a:lnSpc>
              <a:spcPct val="90000"/>
            </a:lnSpc>
            <a:spcBef>
              <a:spcPct val="0"/>
            </a:spcBef>
            <a:spcAft>
              <a:spcPct val="35000"/>
            </a:spcAft>
          </a:pPr>
          <a:r>
            <a:rPr lang="en-CA" sz="2000" kern="1200" dirty="0" smtClean="0"/>
            <a:t>Hyperactivity</a:t>
          </a:r>
        </a:p>
        <a:p>
          <a:pPr lvl="0" algn="l" defTabSz="889000">
            <a:lnSpc>
              <a:spcPct val="90000"/>
            </a:lnSpc>
            <a:spcBef>
              <a:spcPct val="0"/>
            </a:spcBef>
            <a:spcAft>
              <a:spcPct val="35000"/>
            </a:spcAft>
          </a:pPr>
          <a:r>
            <a:rPr lang="en-CA" sz="2000" kern="1200" dirty="0" smtClean="0"/>
            <a:t>Loss of appetite</a:t>
          </a:r>
          <a:endParaRPr lang="en-CA" sz="2000" kern="1200" dirty="0"/>
        </a:p>
      </dsp:txBody>
      <dsp:txXfrm>
        <a:off x="-2746" y="957667"/>
        <a:ext cx="2781310" cy="2501238"/>
      </dsp:txXfrm>
    </dsp:sp>
    <dsp:sp modelId="{83E15AB8-A293-414B-8C9D-A930DFF8FDA3}">
      <dsp:nvSpPr>
        <dsp:cNvPr id="0" name=""/>
        <dsp:cNvSpPr/>
      </dsp:nvSpPr>
      <dsp:spPr>
        <a:xfrm>
          <a:off x="2569824" y="457204"/>
          <a:ext cx="6414507" cy="1298421"/>
        </a:xfrm>
        <a:prstGeom prst="rightArrow">
          <a:avLst>
            <a:gd name="adj1" fmla="val 50000"/>
            <a:gd name="adj2" fmla="val 5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6124" numCol="1" spcCol="1270" anchor="ctr" anchorCtr="0">
          <a:noAutofit/>
        </a:bodyPr>
        <a:lstStyle/>
        <a:p>
          <a:pPr lvl="0" algn="l" defTabSz="1066800">
            <a:lnSpc>
              <a:spcPct val="90000"/>
            </a:lnSpc>
            <a:spcBef>
              <a:spcPct val="0"/>
            </a:spcBef>
            <a:spcAft>
              <a:spcPct val="35000"/>
            </a:spcAft>
          </a:pPr>
          <a:r>
            <a:rPr lang="en-CA" sz="2400" b="1" kern="1200" dirty="0" smtClean="0"/>
            <a:t>Higher doses</a:t>
          </a:r>
          <a:endParaRPr lang="en-CA" sz="2400" b="1" kern="1200" dirty="0"/>
        </a:p>
      </dsp:txBody>
      <dsp:txXfrm>
        <a:off x="2569824" y="781809"/>
        <a:ext cx="6089902" cy="649211"/>
      </dsp:txXfrm>
    </dsp:sp>
    <dsp:sp modelId="{8DC661A3-0ABF-4C79-B26E-E7BD0BACA49C}">
      <dsp:nvSpPr>
        <dsp:cNvPr id="0" name=""/>
        <dsp:cNvSpPr/>
      </dsp:nvSpPr>
      <dsp:spPr>
        <a:xfrm>
          <a:off x="2596892" y="1356358"/>
          <a:ext cx="2862975" cy="2501238"/>
        </a:xfrm>
        <a:prstGeom prst="rect">
          <a:avLst/>
        </a:prstGeom>
        <a:solidFill>
          <a:schemeClr val="lt1">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CA" sz="2000" kern="1200" dirty="0" smtClean="0"/>
            <a:t>Talkativeness</a:t>
          </a:r>
        </a:p>
        <a:p>
          <a:pPr lvl="0" algn="l" defTabSz="889000">
            <a:lnSpc>
              <a:spcPct val="90000"/>
            </a:lnSpc>
            <a:spcBef>
              <a:spcPct val="0"/>
            </a:spcBef>
            <a:spcAft>
              <a:spcPct val="35000"/>
            </a:spcAft>
          </a:pPr>
          <a:r>
            <a:rPr lang="en-CA" sz="2000" kern="1200" dirty="0" smtClean="0"/>
            <a:t>Aggression</a:t>
          </a:r>
        </a:p>
        <a:p>
          <a:pPr lvl="0" algn="l" defTabSz="889000">
            <a:lnSpc>
              <a:spcPct val="90000"/>
            </a:lnSpc>
            <a:spcBef>
              <a:spcPct val="0"/>
            </a:spcBef>
            <a:spcAft>
              <a:spcPct val="35000"/>
            </a:spcAft>
          </a:pPr>
          <a:r>
            <a:rPr lang="en-CA" sz="2000" kern="1200" dirty="0" smtClean="0"/>
            <a:t>Restlessness</a:t>
          </a:r>
        </a:p>
        <a:p>
          <a:pPr lvl="0" algn="l" defTabSz="889000">
            <a:lnSpc>
              <a:spcPct val="90000"/>
            </a:lnSpc>
            <a:spcBef>
              <a:spcPct val="0"/>
            </a:spcBef>
            <a:spcAft>
              <a:spcPct val="35000"/>
            </a:spcAft>
          </a:pPr>
          <a:r>
            <a:rPr lang="en-CA" sz="2000" kern="1200" dirty="0" smtClean="0"/>
            <a:t>Repetitive behaviour</a:t>
          </a:r>
        </a:p>
      </dsp:txBody>
      <dsp:txXfrm>
        <a:off x="2596892" y="1356358"/>
        <a:ext cx="2862975" cy="2501238"/>
      </dsp:txXfrm>
    </dsp:sp>
    <dsp:sp modelId="{429DA87A-3BF8-485F-BFC9-CA5827A4AFC5}">
      <dsp:nvSpPr>
        <dsp:cNvPr id="0" name=""/>
        <dsp:cNvSpPr/>
      </dsp:nvSpPr>
      <dsp:spPr>
        <a:xfrm>
          <a:off x="5334004" y="911384"/>
          <a:ext cx="3634436" cy="1298421"/>
        </a:xfrm>
        <a:prstGeom prst="rightArrow">
          <a:avLst>
            <a:gd name="adj1" fmla="val 50000"/>
            <a:gd name="adj2" fmla="val 5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6124" numCol="1" spcCol="1270" anchor="ctr" anchorCtr="0">
          <a:noAutofit/>
        </a:bodyPr>
        <a:lstStyle/>
        <a:p>
          <a:pPr lvl="0" algn="l" defTabSz="1066800">
            <a:lnSpc>
              <a:spcPct val="90000"/>
            </a:lnSpc>
            <a:spcBef>
              <a:spcPct val="0"/>
            </a:spcBef>
            <a:spcAft>
              <a:spcPct val="35000"/>
            </a:spcAft>
          </a:pPr>
          <a:r>
            <a:rPr lang="en-CA" sz="2400" b="1" kern="1200" dirty="0" smtClean="0"/>
            <a:t>Very high/bingeing</a:t>
          </a:r>
          <a:endParaRPr lang="en-CA" sz="2400" b="1" kern="1200" dirty="0"/>
        </a:p>
      </dsp:txBody>
      <dsp:txXfrm>
        <a:off x="5334004" y="1235989"/>
        <a:ext cx="3309831" cy="649211"/>
      </dsp:txXfrm>
    </dsp:sp>
    <dsp:sp modelId="{469D8734-AC59-45ED-BF88-1D9CE025E156}">
      <dsp:nvSpPr>
        <dsp:cNvPr id="0" name=""/>
        <dsp:cNvSpPr/>
      </dsp:nvSpPr>
      <dsp:spPr>
        <a:xfrm>
          <a:off x="5334007" y="1828802"/>
          <a:ext cx="3009910" cy="3587347"/>
        </a:xfrm>
        <a:prstGeom prst="rect">
          <a:avLst/>
        </a:prstGeom>
        <a:solidFill>
          <a:schemeClr val="lt1">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CA" sz="1700" kern="1200" dirty="0" smtClean="0"/>
            <a:t>Agitation, confusion, panic</a:t>
          </a:r>
        </a:p>
        <a:p>
          <a:pPr lvl="0" algn="l" defTabSz="755650">
            <a:lnSpc>
              <a:spcPct val="90000"/>
            </a:lnSpc>
            <a:spcBef>
              <a:spcPct val="0"/>
            </a:spcBef>
            <a:spcAft>
              <a:spcPct val="35000"/>
            </a:spcAft>
          </a:pPr>
          <a:r>
            <a:rPr lang="en-CA" sz="1700" kern="1200" dirty="0" smtClean="0"/>
            <a:t>Anxiety, irritability</a:t>
          </a:r>
        </a:p>
        <a:p>
          <a:pPr lvl="0" algn="l" defTabSz="755650">
            <a:lnSpc>
              <a:spcPct val="90000"/>
            </a:lnSpc>
            <a:spcBef>
              <a:spcPct val="0"/>
            </a:spcBef>
            <a:spcAft>
              <a:spcPct val="35000"/>
            </a:spcAft>
          </a:pPr>
          <a:r>
            <a:rPr lang="en-CA" sz="1700" kern="1200" dirty="0" smtClean="0"/>
            <a:t>Negative mood</a:t>
          </a:r>
        </a:p>
        <a:p>
          <a:pPr lvl="0" algn="l" defTabSz="755650">
            <a:lnSpc>
              <a:spcPct val="90000"/>
            </a:lnSpc>
            <a:spcBef>
              <a:spcPct val="0"/>
            </a:spcBef>
            <a:spcAft>
              <a:spcPct val="35000"/>
            </a:spcAft>
          </a:pPr>
          <a:r>
            <a:rPr lang="en-CA" sz="1700" kern="1200" dirty="0" smtClean="0"/>
            <a:t>Violent behaviour</a:t>
          </a:r>
        </a:p>
        <a:p>
          <a:pPr lvl="0" algn="l" defTabSz="755650">
            <a:lnSpc>
              <a:spcPct val="90000"/>
            </a:lnSpc>
            <a:spcBef>
              <a:spcPct val="0"/>
            </a:spcBef>
            <a:spcAft>
              <a:spcPct val="35000"/>
            </a:spcAft>
          </a:pPr>
          <a:r>
            <a:rPr lang="en-CA" sz="1700" kern="1200" dirty="0" smtClean="0"/>
            <a:t>Impaired motor skills</a:t>
          </a:r>
        </a:p>
        <a:p>
          <a:pPr lvl="0" algn="l" defTabSz="755650">
            <a:lnSpc>
              <a:spcPct val="90000"/>
            </a:lnSpc>
            <a:spcBef>
              <a:spcPct val="0"/>
            </a:spcBef>
            <a:spcAft>
              <a:spcPct val="35000"/>
            </a:spcAft>
          </a:pPr>
          <a:r>
            <a:rPr lang="en-CA" sz="1700" kern="1200" dirty="0" smtClean="0"/>
            <a:t>Impaired thinking</a:t>
          </a:r>
        </a:p>
        <a:p>
          <a:pPr lvl="0" algn="l" defTabSz="755650">
            <a:lnSpc>
              <a:spcPct val="90000"/>
            </a:lnSpc>
            <a:spcBef>
              <a:spcPct val="0"/>
            </a:spcBef>
            <a:spcAft>
              <a:spcPct val="35000"/>
            </a:spcAft>
          </a:pPr>
          <a:r>
            <a:rPr lang="en-CA" sz="1700" kern="1200" dirty="0" smtClean="0"/>
            <a:t>Persistent repetition of meaningless behaviours</a:t>
          </a:r>
        </a:p>
        <a:p>
          <a:pPr lvl="0" algn="l" defTabSz="755650">
            <a:lnSpc>
              <a:spcPct val="90000"/>
            </a:lnSpc>
            <a:spcBef>
              <a:spcPct val="0"/>
            </a:spcBef>
            <a:spcAft>
              <a:spcPct val="35000"/>
            </a:spcAft>
          </a:pPr>
          <a:r>
            <a:rPr lang="en-CA" sz="1700" kern="1200" dirty="0" smtClean="0"/>
            <a:t>Auditory hallucinations</a:t>
          </a:r>
        </a:p>
        <a:p>
          <a:pPr lvl="0" algn="l" defTabSz="755650">
            <a:lnSpc>
              <a:spcPct val="90000"/>
            </a:lnSpc>
            <a:spcBef>
              <a:spcPct val="0"/>
            </a:spcBef>
            <a:spcAft>
              <a:spcPct val="35000"/>
            </a:spcAft>
          </a:pPr>
          <a:r>
            <a:rPr lang="en-CA" sz="1700" kern="1200" dirty="0" smtClean="0"/>
            <a:t>Feeling of insects under skin</a:t>
          </a:r>
        </a:p>
        <a:p>
          <a:pPr lvl="0" algn="l" defTabSz="755650">
            <a:lnSpc>
              <a:spcPct val="90000"/>
            </a:lnSpc>
            <a:spcBef>
              <a:spcPct val="0"/>
            </a:spcBef>
            <a:spcAft>
              <a:spcPct val="35000"/>
            </a:spcAft>
          </a:pPr>
          <a:r>
            <a:rPr lang="en-CA" sz="1700" kern="1200" dirty="0" smtClean="0"/>
            <a:t>Paranoia</a:t>
          </a:r>
        </a:p>
      </dsp:txBody>
      <dsp:txXfrm>
        <a:off x="5334007" y="1828802"/>
        <a:ext cx="3009910" cy="3587347"/>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A945FEED-4EE4-4052-9CBE-31CDB127D1A6}" type="slidenum">
              <a:rPr lang="en-CA" smtClean="0"/>
              <a:t>‹#›</a:t>
            </a:fld>
            <a:endParaRPr lang="en-CA" dirty="0"/>
          </a:p>
        </p:txBody>
      </p:sp>
      <p:sp>
        <p:nvSpPr>
          <p:cNvPr id="6" name="Header Placeholder 1"/>
          <p:cNvSpPr>
            <a:spLocks noGrp="1"/>
          </p:cNvSpPr>
          <p:nvPr>
            <p:ph type="hdr" sz="quarter"/>
          </p:nvPr>
        </p:nvSpPr>
        <p:spPr>
          <a:xfrm>
            <a:off x="3843326" y="0"/>
            <a:ext cx="5460774" cy="268732"/>
          </a:xfrm>
          <a:prstGeom prst="rect">
            <a:avLst/>
          </a:prstGeom>
        </p:spPr>
        <p:txBody>
          <a:bodyPr vert="horz" lIns="81441" tIns="40720" rIns="81441" bIns="40720" rtlCol="0"/>
          <a:lstStyle>
            <a:lvl1pPr algn="l">
              <a:defRPr sz="1100"/>
            </a:lvl1pPr>
          </a:lstStyle>
          <a:p>
            <a:pPr algn="r"/>
            <a:r>
              <a:rPr lang="en-US" sz="1200" b="1" i="1" dirty="0"/>
              <a:t>Methamphetamine</a:t>
            </a:r>
          </a:p>
          <a:p>
            <a:pPr algn="r"/>
            <a:r>
              <a:rPr lang="en-US" sz="1200" b="1" i="1" dirty="0"/>
              <a:t>Sheri L. Fandrey, BSP, PhD</a:t>
            </a:r>
          </a:p>
        </p:txBody>
      </p:sp>
    </p:spTree>
    <p:extLst>
      <p:ext uri="{BB962C8B-B14F-4D97-AF65-F5344CB8AC3E}">
        <p14:creationId xmlns:p14="http://schemas.microsoft.com/office/powerpoint/2010/main" val="1276511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F861E775-CC92-4E30-9FEF-2FC8E3D49948}" type="datetimeFigureOut">
              <a:rPr lang="en-CA" smtClean="0"/>
              <a:t>27/04/2018</a:t>
            </a:fld>
            <a:endParaRPr lang="en-CA"/>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3A486109-FDD4-4A4B-B474-9795BB56A709}" type="slidenum">
              <a:rPr lang="en-CA" smtClean="0"/>
              <a:t>‹#›</a:t>
            </a:fld>
            <a:endParaRPr lang="en-CA"/>
          </a:p>
        </p:txBody>
      </p:sp>
    </p:spTree>
    <p:extLst>
      <p:ext uri="{BB962C8B-B14F-4D97-AF65-F5344CB8AC3E}">
        <p14:creationId xmlns:p14="http://schemas.microsoft.com/office/powerpoint/2010/main" val="2917400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1</a:t>
            </a:fld>
            <a:endParaRPr lang="en-US" dirty="0"/>
          </a:p>
        </p:txBody>
      </p:sp>
    </p:spTree>
    <p:extLst>
      <p:ext uri="{BB962C8B-B14F-4D97-AF65-F5344CB8AC3E}">
        <p14:creationId xmlns:p14="http://schemas.microsoft.com/office/powerpoint/2010/main" val="744229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defTabSz="947780">
              <a:defRPr sz="2400">
                <a:solidFill>
                  <a:schemeClr val="tx1"/>
                </a:solidFill>
                <a:latin typeface="Times" pitchFamily="28" charset="0"/>
                <a:cs typeface="Arial" pitchFamily="34" charset="0"/>
              </a:defRPr>
            </a:lvl1pPr>
            <a:lvl2pPr marL="768253" indent="-294361" defTabSz="947780">
              <a:defRPr sz="2400">
                <a:solidFill>
                  <a:schemeClr val="tx1"/>
                </a:solidFill>
                <a:latin typeface="Times" pitchFamily="28" charset="0"/>
                <a:cs typeface="Arial" pitchFamily="34" charset="0"/>
              </a:defRPr>
            </a:lvl2pPr>
            <a:lvl3pPr marL="1182298" indent="-234519" defTabSz="947780">
              <a:defRPr sz="2400">
                <a:solidFill>
                  <a:schemeClr val="tx1"/>
                </a:solidFill>
                <a:latin typeface="Times" pitchFamily="28" charset="0"/>
                <a:cs typeface="Arial" pitchFamily="34" charset="0"/>
              </a:defRPr>
            </a:lvl3pPr>
            <a:lvl4pPr marL="1656188" indent="-234519" defTabSz="947780">
              <a:defRPr sz="2400">
                <a:solidFill>
                  <a:schemeClr val="tx1"/>
                </a:solidFill>
                <a:latin typeface="Times" pitchFamily="28" charset="0"/>
                <a:cs typeface="Arial" pitchFamily="34" charset="0"/>
              </a:defRPr>
            </a:lvl4pPr>
            <a:lvl5pPr marL="2130079" indent="-234519" defTabSz="947780">
              <a:defRPr sz="2400">
                <a:solidFill>
                  <a:schemeClr val="tx1"/>
                </a:solidFill>
                <a:latin typeface="Times" pitchFamily="28" charset="0"/>
                <a:cs typeface="Arial" pitchFamily="34" charset="0"/>
              </a:defRPr>
            </a:lvl5pPr>
            <a:lvl6pPr marL="2595882" indent="-234519" defTabSz="947780" eaLnBrk="0" fontAlgn="base" hangingPunct="0">
              <a:spcBef>
                <a:spcPct val="0"/>
              </a:spcBef>
              <a:spcAft>
                <a:spcPct val="0"/>
              </a:spcAft>
              <a:defRPr sz="2400">
                <a:solidFill>
                  <a:schemeClr val="tx1"/>
                </a:solidFill>
                <a:latin typeface="Times" pitchFamily="28" charset="0"/>
                <a:cs typeface="Arial" pitchFamily="34" charset="0"/>
              </a:defRPr>
            </a:lvl6pPr>
            <a:lvl7pPr marL="3061684" indent="-234519" defTabSz="947780" eaLnBrk="0" fontAlgn="base" hangingPunct="0">
              <a:spcBef>
                <a:spcPct val="0"/>
              </a:spcBef>
              <a:spcAft>
                <a:spcPct val="0"/>
              </a:spcAft>
              <a:defRPr sz="2400">
                <a:solidFill>
                  <a:schemeClr val="tx1"/>
                </a:solidFill>
                <a:latin typeface="Times" pitchFamily="28" charset="0"/>
                <a:cs typeface="Arial" pitchFamily="34" charset="0"/>
              </a:defRPr>
            </a:lvl7pPr>
            <a:lvl8pPr marL="3527487" indent="-234519" defTabSz="947780" eaLnBrk="0" fontAlgn="base" hangingPunct="0">
              <a:spcBef>
                <a:spcPct val="0"/>
              </a:spcBef>
              <a:spcAft>
                <a:spcPct val="0"/>
              </a:spcAft>
              <a:defRPr sz="2400">
                <a:solidFill>
                  <a:schemeClr val="tx1"/>
                </a:solidFill>
                <a:latin typeface="Times" pitchFamily="28" charset="0"/>
                <a:cs typeface="Arial" pitchFamily="34" charset="0"/>
              </a:defRPr>
            </a:lvl8pPr>
            <a:lvl9pPr marL="3993290" indent="-234519" defTabSz="947780" eaLnBrk="0" fontAlgn="base" hangingPunct="0">
              <a:spcBef>
                <a:spcPct val="0"/>
              </a:spcBef>
              <a:spcAft>
                <a:spcPct val="0"/>
              </a:spcAft>
              <a:defRPr sz="2400">
                <a:solidFill>
                  <a:schemeClr val="tx1"/>
                </a:solidFill>
                <a:latin typeface="Times" pitchFamily="28" charset="0"/>
                <a:cs typeface="Arial" pitchFamily="34" charset="0"/>
              </a:defRPr>
            </a:lvl9pPr>
          </a:lstStyle>
          <a:p>
            <a:fld id="{0F07306F-CF7E-4FF4-9686-5D6BF8CDA9C6}" type="slidenum">
              <a:rPr lang="en-US" altLang="en-US" sz="1200">
                <a:solidFill>
                  <a:prstClr val="black"/>
                </a:solidFill>
                <a:latin typeface="Eras Demi ITC" pitchFamily="34" charset="0"/>
              </a:rPr>
              <a:pPr/>
              <a:t>4</a:t>
            </a:fld>
            <a:endParaRPr lang="en-US" altLang="en-US" sz="1200">
              <a:solidFill>
                <a:prstClr val="black"/>
              </a:solidFill>
              <a:latin typeface="Eras Demi ITC"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endParaRPr lang="en-US" altLang="en-US"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5</a:t>
            </a:fld>
            <a:endParaRPr lang="en-US" dirty="0"/>
          </a:p>
        </p:txBody>
      </p:sp>
    </p:spTree>
    <p:extLst>
      <p:ext uri="{BB962C8B-B14F-4D97-AF65-F5344CB8AC3E}">
        <p14:creationId xmlns:p14="http://schemas.microsoft.com/office/powerpoint/2010/main" val="2461624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6</a:t>
            </a:fld>
            <a:endParaRPr lang="en-US" dirty="0"/>
          </a:p>
        </p:txBody>
      </p:sp>
    </p:spTree>
    <p:extLst>
      <p:ext uri="{BB962C8B-B14F-4D97-AF65-F5344CB8AC3E}">
        <p14:creationId xmlns:p14="http://schemas.microsoft.com/office/powerpoint/2010/main" val="3139532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7</a:t>
            </a:fld>
            <a:endParaRPr lang="en-US" dirty="0"/>
          </a:p>
        </p:txBody>
      </p:sp>
    </p:spTree>
    <p:extLst>
      <p:ext uri="{BB962C8B-B14F-4D97-AF65-F5344CB8AC3E}">
        <p14:creationId xmlns:p14="http://schemas.microsoft.com/office/powerpoint/2010/main" val="3194595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7075348-2AD9-4DFA-A896-AE057B800F7F}" type="slidenum">
              <a:rPr lang="en-US" altLang="en-US"/>
              <a:pPr/>
              <a:t>8</a:t>
            </a:fld>
            <a:endParaRPr lang="en-US" altLang="en-US"/>
          </a:p>
        </p:txBody>
      </p:sp>
      <p:sp>
        <p:nvSpPr>
          <p:cNvPr id="100354" name="Rectangle 2"/>
          <p:cNvSpPr>
            <a:spLocks noGrp="1" noRot="1" noChangeAspect="1" noChangeArrowheads="1" noTextEdit="1"/>
          </p:cNvSpPr>
          <p:nvPr>
            <p:ph type="sldImg"/>
          </p:nvPr>
        </p:nvSpPr>
        <p:spPr>
          <a:xfrm>
            <a:off x="3168650" y="174625"/>
            <a:ext cx="2959100" cy="2219325"/>
          </a:xfrm>
          <a:ln/>
        </p:spPr>
      </p:sp>
      <p:sp>
        <p:nvSpPr>
          <p:cNvPr id="100355" name="Rectangle 3"/>
          <p:cNvSpPr>
            <a:spLocks noGrp="1" noChangeArrowheads="1"/>
          </p:cNvSpPr>
          <p:nvPr>
            <p:ph type="body" idx="1"/>
          </p:nvPr>
        </p:nvSpPr>
        <p:spPr/>
        <p:txBody>
          <a:bodyPr/>
          <a:lstStyle/>
          <a:p>
            <a:pPr>
              <a:spcBef>
                <a:spcPct val="0"/>
              </a:spcBef>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62125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A444590-009C-4B4B-8534-9A02F33933D2}" type="slidenum">
              <a:rPr lang="en-US" altLang="en-US">
                <a:solidFill>
                  <a:prstClr val="black"/>
                </a:solidFill>
              </a:rPr>
              <a:pPr/>
              <a:t>11</a:t>
            </a:fld>
            <a:endParaRPr lang="en-US" altLang="en-US">
              <a:solidFill>
                <a:prstClr val="black"/>
              </a:solidFill>
            </a:endParaRPr>
          </a:p>
        </p:txBody>
      </p:sp>
      <p:sp>
        <p:nvSpPr>
          <p:cNvPr id="62466" name="Rectangle 2"/>
          <p:cNvSpPr>
            <a:spLocks noGrp="1" noRot="1" noChangeAspect="1" noChangeArrowheads="1" noTextEdit="1"/>
          </p:cNvSpPr>
          <p:nvPr>
            <p:ph type="sldImg"/>
          </p:nvPr>
        </p:nvSpPr>
        <p:spPr>
          <a:xfrm>
            <a:off x="3168650" y="173038"/>
            <a:ext cx="2959100" cy="2220912"/>
          </a:xfrm>
          <a:ln/>
        </p:spPr>
      </p:sp>
      <p:sp>
        <p:nvSpPr>
          <p:cNvPr id="62467" name="Rectangle 3"/>
          <p:cNvSpPr>
            <a:spLocks noGrp="1" noChangeArrowheads="1"/>
          </p:cNvSpPr>
          <p:nvPr>
            <p:ph type="body" idx="1"/>
          </p:nvPr>
        </p:nvSpPr>
        <p:spPr/>
        <p:txBody>
          <a:bodyPr/>
          <a:lstStyle/>
          <a:p>
            <a:pPr>
              <a:buFontTx/>
              <a:buChar char="•"/>
            </a:pPr>
            <a:r>
              <a:rPr lang="en-US" altLang="en-US"/>
              <a:t>The powdered form is commonly referred to as speed, crank, or chalk.</a:t>
            </a:r>
          </a:p>
          <a:p>
            <a:pPr>
              <a:buFontTx/>
              <a:buChar char="•"/>
            </a:pPr>
            <a:r>
              <a:rPr lang="en-US" altLang="en-US"/>
              <a:t>Can be pressed into tablets, chunks, or sold as capsules.</a:t>
            </a:r>
          </a:p>
          <a:p>
            <a:pPr>
              <a:buFontTx/>
              <a:buChar char="•"/>
            </a:pPr>
            <a:r>
              <a:rPr lang="en-US" altLang="en-US"/>
              <a:t>The crystalline form is known as crystal, ice, tina or bitch.</a:t>
            </a:r>
          </a:p>
          <a:p>
            <a:pPr>
              <a:buFontTx/>
              <a:buChar char="•"/>
            </a:pPr>
            <a:r>
              <a:rPr lang="en-US" altLang="en-US"/>
              <a:t>Odorless, bitter tasting powder.</a:t>
            </a:r>
          </a:p>
          <a:p>
            <a:pPr>
              <a:buFontTx/>
              <a:buChar char="•"/>
            </a:pPr>
            <a:r>
              <a:rPr lang="en-US" altLang="en-US"/>
              <a:t>Powder ranges in color from white, yellow, orange, pink or brown.</a:t>
            </a:r>
          </a:p>
          <a:p>
            <a:pPr>
              <a:buFontTx/>
              <a:buChar char="•"/>
            </a:pPr>
            <a:r>
              <a:rPr lang="en-US" altLang="en-US"/>
              <a:t>Color variations are due to differences in chemicals used to produce it and the expertise of the cooker.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49D0867-942A-40AD-9195-36226C351DC5}" type="slidenum">
              <a:rPr lang="en-US" altLang="en-US">
                <a:solidFill>
                  <a:prstClr val="black"/>
                </a:solidFill>
              </a:rPr>
              <a:pPr/>
              <a:t>12</a:t>
            </a:fld>
            <a:endParaRPr lang="en-US" altLang="en-US">
              <a:solidFill>
                <a:prstClr val="black"/>
              </a:solidFill>
            </a:endParaRPr>
          </a:p>
        </p:txBody>
      </p:sp>
      <p:sp>
        <p:nvSpPr>
          <p:cNvPr id="66562" name="Rectangle 2"/>
          <p:cNvSpPr>
            <a:spLocks noGrp="1" noRot="1" noChangeAspect="1" noChangeArrowheads="1" noTextEdit="1"/>
          </p:cNvSpPr>
          <p:nvPr>
            <p:ph type="sldImg"/>
          </p:nvPr>
        </p:nvSpPr>
        <p:spPr>
          <a:xfrm>
            <a:off x="3168650" y="174625"/>
            <a:ext cx="2959100" cy="2219325"/>
          </a:xfrm>
          <a:ln/>
        </p:spPr>
      </p:sp>
      <p:sp>
        <p:nvSpPr>
          <p:cNvPr id="66563" name="Rectangle 3"/>
          <p:cNvSpPr>
            <a:spLocks noGrp="1" noChangeArrowheads="1"/>
          </p:cNvSpPr>
          <p:nvPr>
            <p:ph type="body" idx="1"/>
          </p:nvPr>
        </p:nvSpPr>
        <p:spPr/>
        <p:txBody>
          <a:bodyPr/>
          <a:lstStyle/>
          <a:p>
            <a:pPr>
              <a:buFontTx/>
              <a:buChar char="•"/>
            </a:pPr>
            <a:r>
              <a:rPr lang="en-US" altLang="en-US" b="1"/>
              <a:t>Crystal meth</a:t>
            </a:r>
          </a:p>
          <a:p>
            <a:pPr lvl="1">
              <a:buFontTx/>
              <a:buChar char="•"/>
            </a:pPr>
            <a:r>
              <a:rPr lang="en-US" altLang="en-US"/>
              <a:t>An extremely pure, smokeable, form of meth.</a:t>
            </a:r>
          </a:p>
          <a:p>
            <a:pPr lvl="1">
              <a:buFontTx/>
              <a:buChar char="•"/>
            </a:pPr>
            <a:r>
              <a:rPr lang="en-US" altLang="en-US"/>
              <a:t>Appears as broken shards of glass, or crushed ice translucent to white, or with a coloured tinge.</a:t>
            </a:r>
          </a:p>
          <a:p>
            <a:pPr lvl="1">
              <a:buFontTx/>
              <a:buChar char="•"/>
            </a:pPr>
            <a:r>
              <a:rPr lang="en-US" altLang="en-US"/>
              <a:t>Smoked in a glass pipe, light bulb, or in tin foil without direct flame – residue can be resmoked.</a:t>
            </a:r>
          </a:p>
          <a:p>
            <a:pPr lvl="1">
              <a:buFontTx/>
              <a:buChar char="•"/>
            </a:pPr>
            <a:endParaRPr lang="en-US" altLang="en-US"/>
          </a:p>
          <a:p>
            <a:pPr>
              <a:spcBef>
                <a:spcPct val="0"/>
              </a:spcBef>
            </a:pPr>
            <a:endParaRPr lang="en-US" altLang="en-US"/>
          </a:p>
          <a:p>
            <a:pPr>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AB9D10B-BD00-49EB-B0AC-74DF3E0054D7}" type="slidenum">
              <a:rPr lang="en-US" altLang="en-US"/>
              <a:pPr/>
              <a:t>13</a:t>
            </a:fld>
            <a:endParaRPr lang="en-US" alt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306242" y="3329944"/>
            <a:ext cx="8662245" cy="3154680"/>
          </a:xfrm>
        </p:spPr>
        <p:txBody>
          <a:bodyPr/>
          <a:lstStyle/>
          <a:p>
            <a:pPr>
              <a:lnSpc>
                <a:spcPct val="90000"/>
              </a:lnSpc>
              <a:buFontTx/>
              <a:buChar char="•"/>
            </a:pPr>
            <a:r>
              <a:rPr lang="en-US" altLang="en-US" dirty="0"/>
              <a:t>1887 Amphetamine developed in </a:t>
            </a:r>
            <a:r>
              <a:rPr lang="en-US" altLang="en-US" dirty="0" smtClean="0"/>
              <a:t>Germany</a:t>
            </a:r>
          </a:p>
          <a:p>
            <a:pPr>
              <a:lnSpc>
                <a:spcPct val="90000"/>
              </a:lnSpc>
              <a:buFontTx/>
              <a:buChar char="•"/>
            </a:pPr>
            <a:r>
              <a:rPr lang="en-US" altLang="en-US" dirty="0" smtClean="0"/>
              <a:t>1919 – Methamphetamine first synthesized by Japanese chemist</a:t>
            </a:r>
            <a:endParaRPr lang="en-US" altLang="en-US" dirty="0"/>
          </a:p>
          <a:p>
            <a:pPr>
              <a:lnSpc>
                <a:spcPct val="90000"/>
              </a:lnSpc>
              <a:buFontTx/>
              <a:buChar char="•"/>
            </a:pPr>
            <a:r>
              <a:rPr lang="en-US" altLang="en-US" dirty="0"/>
              <a:t>1930’s Amphetamine was first marketed as “Benzedrine” an OTC inhaler to treat asthma</a:t>
            </a:r>
          </a:p>
          <a:p>
            <a:pPr>
              <a:lnSpc>
                <a:spcPct val="90000"/>
              </a:lnSpc>
              <a:buFontTx/>
              <a:buChar char="•"/>
            </a:pPr>
            <a:r>
              <a:rPr lang="en-US" altLang="en-US" dirty="0"/>
              <a:t>Amphetamine available by prescription for treatment of </a:t>
            </a:r>
            <a:r>
              <a:rPr lang="en-US" altLang="en-US" b="1" dirty="0"/>
              <a:t>narcolepsy</a:t>
            </a:r>
            <a:r>
              <a:rPr lang="en-US" altLang="en-US" dirty="0"/>
              <a:t> and </a:t>
            </a:r>
            <a:r>
              <a:rPr lang="en-US" altLang="en-US" b="1" dirty="0"/>
              <a:t>ADHD</a:t>
            </a:r>
          </a:p>
          <a:p>
            <a:pPr>
              <a:lnSpc>
                <a:spcPct val="90000"/>
              </a:lnSpc>
              <a:buFontTx/>
              <a:buChar char="•"/>
            </a:pPr>
            <a:r>
              <a:rPr lang="en-US" altLang="en-US" b="1" dirty="0"/>
              <a:t>WW II</a:t>
            </a:r>
            <a:r>
              <a:rPr lang="en-US" altLang="en-US" dirty="0"/>
              <a:t> – Used to combat fatigue and to suppress fear by all sides during the war</a:t>
            </a:r>
          </a:p>
          <a:p>
            <a:pPr lvl="2">
              <a:lnSpc>
                <a:spcPct val="90000"/>
              </a:lnSpc>
              <a:buFontTx/>
              <a:buChar char="•"/>
            </a:pPr>
            <a:r>
              <a:rPr lang="en-US" altLang="en-US" dirty="0"/>
              <a:t>Extensive use by :  RAF Pilots, German </a:t>
            </a:r>
            <a:r>
              <a:rPr lang="en-US" altLang="en-US" dirty="0" err="1"/>
              <a:t>Weirmacht</a:t>
            </a:r>
            <a:r>
              <a:rPr lang="en-US" altLang="en-US" dirty="0"/>
              <a:t>, Russian Red Army, and  Japanese Kamikaze pilots</a:t>
            </a:r>
          </a:p>
          <a:p>
            <a:pPr lvl="2">
              <a:lnSpc>
                <a:spcPct val="90000"/>
              </a:lnSpc>
              <a:buFontTx/>
              <a:buChar char="•"/>
            </a:pPr>
            <a:r>
              <a:rPr lang="en-US" altLang="en-US" dirty="0"/>
              <a:t>Rampant abuse in Japan and Sweden</a:t>
            </a:r>
          </a:p>
          <a:p>
            <a:pPr>
              <a:lnSpc>
                <a:spcPct val="90000"/>
              </a:lnSpc>
              <a:buFontTx/>
              <a:buChar char="•"/>
            </a:pPr>
            <a:r>
              <a:rPr lang="en-US" altLang="en-US" b="1" dirty="0"/>
              <a:t>1950’s</a:t>
            </a:r>
            <a:r>
              <a:rPr lang="en-US" altLang="en-US" dirty="0"/>
              <a:t> – Legally manufactured tablets of both  Dexedrine and </a:t>
            </a:r>
            <a:r>
              <a:rPr lang="en-US" altLang="en-US" dirty="0" err="1"/>
              <a:t>Methedrine</a:t>
            </a:r>
            <a:r>
              <a:rPr lang="en-US" altLang="en-US" dirty="0"/>
              <a:t> became readily available.</a:t>
            </a:r>
          </a:p>
          <a:p>
            <a:pPr lvl="2">
              <a:lnSpc>
                <a:spcPct val="90000"/>
              </a:lnSpc>
              <a:buFontTx/>
              <a:buChar char="•"/>
            </a:pPr>
            <a:r>
              <a:rPr lang="en-US" altLang="en-US" dirty="0"/>
              <a:t>Used non medically by college students, housewives, truck drivers, and athletes.</a:t>
            </a:r>
          </a:p>
          <a:p>
            <a:pPr lvl="2">
              <a:lnSpc>
                <a:spcPct val="90000"/>
              </a:lnSpc>
              <a:buFontTx/>
              <a:buChar char="•"/>
            </a:pPr>
            <a:r>
              <a:rPr lang="en-US" altLang="en-US" dirty="0"/>
              <a:t>Became a cure-all for weight control, staying awake and mild depression.</a:t>
            </a:r>
          </a:p>
          <a:p>
            <a:pPr>
              <a:lnSpc>
                <a:spcPct val="90000"/>
              </a:lnSpc>
              <a:buFontTx/>
              <a:buChar char="•"/>
            </a:pPr>
            <a:r>
              <a:rPr lang="en-US" altLang="en-US" dirty="0"/>
              <a:t>1959 - over the counter inhalers removed from distribution</a:t>
            </a:r>
          </a:p>
          <a:p>
            <a:pPr>
              <a:lnSpc>
                <a:spcPct val="90000"/>
              </a:lnSpc>
              <a:buFontTx/>
              <a:buChar char="•"/>
            </a:pPr>
            <a:r>
              <a:rPr lang="en-US" altLang="en-US" dirty="0"/>
              <a:t>1960’s -”speed” played a prominent role in an era known for drug experimentation and “free love.” The Beatles in Hamburg.</a:t>
            </a:r>
          </a:p>
          <a:p>
            <a:pPr>
              <a:lnSpc>
                <a:spcPct val="90000"/>
              </a:lnSpc>
              <a:buFontTx/>
              <a:buChar char="•"/>
            </a:pPr>
            <a:r>
              <a:rPr lang="en-US" altLang="en-US" dirty="0"/>
              <a:t>Controlled Substances Act of 1970 drastically reduces availability</a:t>
            </a:r>
          </a:p>
          <a:p>
            <a:pPr lvl="2">
              <a:lnSpc>
                <a:spcPct val="90000"/>
              </a:lnSpc>
              <a:buFontTx/>
              <a:buChar char="•"/>
            </a:pPr>
            <a:r>
              <a:rPr lang="en-US" altLang="en-US" dirty="0"/>
              <a:t>In response to dwindling supply of tightly regulated legal prescriptions, people bought black market “crank” that had been marketed illegally.”</a:t>
            </a:r>
          </a:p>
          <a:p>
            <a:pPr>
              <a:lnSpc>
                <a:spcPct val="90000"/>
              </a:lnSpc>
              <a:buFontTx/>
              <a:buChar char="•"/>
            </a:pPr>
            <a:r>
              <a:rPr lang="en-US" altLang="en-US" dirty="0"/>
              <a:t>’80s &amp; ’90s - Clever street chemists learn to alter commonly available compounds to produce a highly potent and </a:t>
            </a:r>
            <a:r>
              <a:rPr lang="en-US" altLang="en-US" dirty="0" err="1"/>
              <a:t>smokeable</a:t>
            </a:r>
            <a:r>
              <a:rPr lang="en-US" altLang="en-US" dirty="0"/>
              <a:t> form.</a:t>
            </a:r>
          </a:p>
          <a:p>
            <a:pPr>
              <a:lnSpc>
                <a:spcPct val="90000"/>
              </a:lnSpc>
              <a:buFontTx/>
              <a:buChar char="•"/>
            </a:pPr>
            <a:r>
              <a:rPr lang="en-US" altLang="en-US" b="1" dirty="0"/>
              <a:t>Surprisingly, because of it’s intensity, “ice” did not catch on in the U.S. as a common drug of abuse except in Hawaii and parts of the West Coast.</a:t>
            </a:r>
          </a:p>
          <a:p>
            <a:pPr>
              <a:lnSpc>
                <a:spcPct val="90000"/>
              </a:lnSpc>
              <a:buFontTx/>
              <a:buChar char="•"/>
            </a:pPr>
            <a:r>
              <a:rPr lang="en-US" altLang="en-US" dirty="0"/>
              <a:t>During the Canadian/American “friendly fire” incident, prescribed amphetamine use was a factor.</a:t>
            </a:r>
          </a:p>
          <a:p>
            <a:pPr lvl="2">
              <a:lnSpc>
                <a:spcPct val="90000"/>
              </a:lnSpc>
              <a:buFontTx/>
              <a:buChar char="•"/>
            </a:pPr>
            <a:r>
              <a:rPr lang="en-US" altLang="en-US" b="1" dirty="0"/>
              <a:t>U.S. Air Force Pilots flying from Colorado to Afghanistan (a 26h round trip) – Pilots are medicated to keep them alert.</a:t>
            </a:r>
          </a:p>
          <a:p>
            <a:pPr lvl="2">
              <a:lnSpc>
                <a:spcPct val="90000"/>
              </a:lnSpc>
              <a:buFontTx/>
              <a:buChar char="•"/>
            </a:pPr>
            <a:r>
              <a:rPr lang="en-US" altLang="en-US" dirty="0"/>
              <a:t>Part of the defense included that pilots had never used “speed” before.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defTabSz="946264">
              <a:defRPr sz="2400">
                <a:solidFill>
                  <a:schemeClr val="tx1"/>
                </a:solidFill>
                <a:latin typeface="Times" pitchFamily="28" charset="0"/>
                <a:cs typeface="Arial" pitchFamily="34" charset="0"/>
              </a:defRPr>
            </a:lvl1pPr>
            <a:lvl2pPr marL="767024" indent="-293890" defTabSz="946264">
              <a:defRPr sz="2400">
                <a:solidFill>
                  <a:schemeClr val="tx1"/>
                </a:solidFill>
                <a:latin typeface="Times" pitchFamily="28" charset="0"/>
                <a:cs typeface="Arial" pitchFamily="34" charset="0"/>
              </a:defRPr>
            </a:lvl2pPr>
            <a:lvl3pPr marL="1180407" indent="-234144" defTabSz="946264">
              <a:defRPr sz="2400">
                <a:solidFill>
                  <a:schemeClr val="tx1"/>
                </a:solidFill>
                <a:latin typeface="Times" pitchFamily="28" charset="0"/>
                <a:cs typeface="Arial" pitchFamily="34" charset="0"/>
              </a:defRPr>
            </a:lvl3pPr>
            <a:lvl4pPr marL="1653538" indent="-234144" defTabSz="946264">
              <a:defRPr sz="2400">
                <a:solidFill>
                  <a:schemeClr val="tx1"/>
                </a:solidFill>
                <a:latin typeface="Times" pitchFamily="28" charset="0"/>
                <a:cs typeface="Arial" pitchFamily="34" charset="0"/>
              </a:defRPr>
            </a:lvl4pPr>
            <a:lvl5pPr marL="2126670" indent="-234144" defTabSz="946264">
              <a:defRPr sz="2400">
                <a:solidFill>
                  <a:schemeClr val="tx1"/>
                </a:solidFill>
                <a:latin typeface="Times" pitchFamily="28" charset="0"/>
                <a:cs typeface="Arial" pitchFamily="34" charset="0"/>
              </a:defRPr>
            </a:lvl5pPr>
            <a:lvl6pPr marL="2591729" indent="-234144" defTabSz="946264" eaLnBrk="0" fontAlgn="base" hangingPunct="0">
              <a:spcBef>
                <a:spcPct val="0"/>
              </a:spcBef>
              <a:spcAft>
                <a:spcPct val="0"/>
              </a:spcAft>
              <a:defRPr sz="2400">
                <a:solidFill>
                  <a:schemeClr val="tx1"/>
                </a:solidFill>
                <a:latin typeface="Times" pitchFamily="28" charset="0"/>
                <a:cs typeface="Arial" pitchFamily="34" charset="0"/>
              </a:defRPr>
            </a:lvl6pPr>
            <a:lvl7pPr marL="3056786" indent="-234144" defTabSz="946264" eaLnBrk="0" fontAlgn="base" hangingPunct="0">
              <a:spcBef>
                <a:spcPct val="0"/>
              </a:spcBef>
              <a:spcAft>
                <a:spcPct val="0"/>
              </a:spcAft>
              <a:defRPr sz="2400">
                <a:solidFill>
                  <a:schemeClr val="tx1"/>
                </a:solidFill>
                <a:latin typeface="Times" pitchFamily="28" charset="0"/>
                <a:cs typeface="Arial" pitchFamily="34" charset="0"/>
              </a:defRPr>
            </a:lvl7pPr>
            <a:lvl8pPr marL="3521842" indent="-234144" defTabSz="946264" eaLnBrk="0" fontAlgn="base" hangingPunct="0">
              <a:spcBef>
                <a:spcPct val="0"/>
              </a:spcBef>
              <a:spcAft>
                <a:spcPct val="0"/>
              </a:spcAft>
              <a:defRPr sz="2400">
                <a:solidFill>
                  <a:schemeClr val="tx1"/>
                </a:solidFill>
                <a:latin typeface="Times" pitchFamily="28" charset="0"/>
                <a:cs typeface="Arial" pitchFamily="34" charset="0"/>
              </a:defRPr>
            </a:lvl8pPr>
            <a:lvl9pPr marL="3986901" indent="-234144" defTabSz="946264" eaLnBrk="0" fontAlgn="base" hangingPunct="0">
              <a:spcBef>
                <a:spcPct val="0"/>
              </a:spcBef>
              <a:spcAft>
                <a:spcPct val="0"/>
              </a:spcAft>
              <a:defRPr sz="2400">
                <a:solidFill>
                  <a:schemeClr val="tx1"/>
                </a:solidFill>
                <a:latin typeface="Times" pitchFamily="28" charset="0"/>
                <a:cs typeface="Arial" pitchFamily="34" charset="0"/>
              </a:defRPr>
            </a:lvl9pPr>
          </a:lstStyle>
          <a:p>
            <a:fld id="{83CD00D5-9FC9-4987-8A2A-BB6F446D5F44}" type="slidenum">
              <a:rPr lang="en-US" altLang="en-US" sz="1200">
                <a:latin typeface="Eras Demi ITC" pitchFamily="34" charset="0"/>
              </a:rPr>
              <a:pPr/>
              <a:t>14</a:t>
            </a:fld>
            <a:endParaRPr lang="en-US" altLang="en-US" sz="1200">
              <a:latin typeface="Eras Demi ITC"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endParaRPr lang="en-US" altLang="en-US" dirty="0" smtClean="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A4D335D-29FA-4EB5-9C49-8201CB75C4B5}" type="slidenum">
              <a:rPr lang="en-US" altLang="en-US">
                <a:solidFill>
                  <a:prstClr val="black"/>
                </a:solidFill>
              </a:rPr>
              <a:pPr/>
              <a:t>15</a:t>
            </a:fld>
            <a:endParaRPr lang="en-US" altLang="en-US">
              <a:solidFill>
                <a:prstClr val="black"/>
              </a:solidFill>
            </a:endParaRPr>
          </a:p>
        </p:txBody>
      </p:sp>
      <p:sp>
        <p:nvSpPr>
          <p:cNvPr id="76802" name="Rectangle 2"/>
          <p:cNvSpPr>
            <a:spLocks noGrp="1" noRot="1" noChangeAspect="1" noChangeArrowheads="1" noTextEdit="1"/>
          </p:cNvSpPr>
          <p:nvPr>
            <p:ph type="sldImg"/>
          </p:nvPr>
        </p:nvSpPr>
        <p:spPr>
          <a:xfrm>
            <a:off x="3168650" y="173038"/>
            <a:ext cx="2959100" cy="2220912"/>
          </a:xfrm>
          <a:ln/>
        </p:spPr>
      </p:sp>
      <p:sp>
        <p:nvSpPr>
          <p:cNvPr id="76803" name="Rectangle 3"/>
          <p:cNvSpPr>
            <a:spLocks noGrp="1" noChangeArrowheads="1"/>
          </p:cNvSpPr>
          <p:nvPr>
            <p:ph type="body" idx="1"/>
          </p:nvPr>
        </p:nvSpPr>
        <p:spPr/>
        <p:txBody>
          <a:bodyPr/>
          <a:lstStyle/>
          <a:p>
            <a:pPr>
              <a:spcBef>
                <a:spcPct val="0"/>
              </a:spcBef>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16</a:t>
            </a:fld>
            <a:endParaRPr lang="en-US" dirty="0"/>
          </a:p>
        </p:txBody>
      </p:sp>
    </p:spTree>
    <p:extLst>
      <p:ext uri="{BB962C8B-B14F-4D97-AF65-F5344CB8AC3E}">
        <p14:creationId xmlns:p14="http://schemas.microsoft.com/office/powerpoint/2010/main" val="1902290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30A317A-961E-4BDF-82D8-46D20A2D353E}" type="slidenum">
              <a:rPr lang="en-US" altLang="en-US"/>
              <a:pPr/>
              <a:t>17</a:t>
            </a:fld>
            <a:endParaRPr lang="en-US" altLang="en-US"/>
          </a:p>
        </p:txBody>
      </p:sp>
      <p:sp>
        <p:nvSpPr>
          <p:cNvPr id="68610" name="Rectangle 2"/>
          <p:cNvSpPr>
            <a:spLocks noGrp="1" noRot="1" noChangeAspect="1" noChangeArrowheads="1" noTextEdit="1"/>
          </p:cNvSpPr>
          <p:nvPr>
            <p:ph type="sldImg"/>
          </p:nvPr>
        </p:nvSpPr>
        <p:spPr>
          <a:xfrm>
            <a:off x="3168650" y="173038"/>
            <a:ext cx="2959100" cy="2220912"/>
          </a:xfrm>
          <a:ln/>
        </p:spPr>
      </p:sp>
      <p:sp>
        <p:nvSpPr>
          <p:cNvPr id="68611" name="Rectangle 3"/>
          <p:cNvSpPr>
            <a:spLocks noGrp="1" noChangeArrowheads="1"/>
          </p:cNvSpPr>
          <p:nvPr>
            <p:ph type="body" idx="1"/>
          </p:nvPr>
        </p:nvSpPr>
        <p:spPr/>
        <p:txBody>
          <a:bodyPr/>
          <a:lstStyle/>
          <a:p>
            <a:pPr>
              <a:spcBef>
                <a:spcPct val="0"/>
              </a:spcBef>
              <a:buFontTx/>
              <a:buChar char="•"/>
            </a:pP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5263BE3-AAE2-4937-9E60-E012DF18E2B7}" type="slidenum">
              <a:rPr lang="en-US" altLang="en-US">
                <a:solidFill>
                  <a:prstClr val="black"/>
                </a:solidFill>
              </a:rPr>
              <a:pPr/>
              <a:t>20</a:t>
            </a:fld>
            <a:endParaRPr lang="en-US" altLang="en-US">
              <a:solidFill>
                <a:prstClr val="black"/>
              </a:solidFill>
            </a:endParaRPr>
          </a:p>
        </p:txBody>
      </p:sp>
      <p:sp>
        <p:nvSpPr>
          <p:cNvPr id="94210" name="Rectangle 2"/>
          <p:cNvSpPr>
            <a:spLocks noGrp="1" noRot="1" noChangeAspect="1" noChangeArrowheads="1" noTextEdit="1"/>
          </p:cNvSpPr>
          <p:nvPr>
            <p:ph type="sldImg"/>
          </p:nvPr>
        </p:nvSpPr>
        <p:spPr>
          <a:xfrm>
            <a:off x="3168650" y="173038"/>
            <a:ext cx="2959100" cy="2220912"/>
          </a:xfrm>
          <a:ln/>
        </p:spPr>
      </p:sp>
      <p:sp>
        <p:nvSpPr>
          <p:cNvPr id="94211" name="Rectangle 3"/>
          <p:cNvSpPr>
            <a:spLocks noGrp="1" noChangeArrowheads="1"/>
          </p:cNvSpPr>
          <p:nvPr>
            <p:ph type="body" idx="1"/>
          </p:nvPr>
        </p:nvSpPr>
        <p:spPr/>
        <p:txBody>
          <a:bodyPr/>
          <a:lstStyle/>
          <a:p>
            <a:pPr>
              <a:spcBef>
                <a:spcPct val="0"/>
              </a:spcBef>
            </a:pPr>
            <a:r>
              <a:rPr lang="en-US" altLang="en-US" b="1"/>
              <a:t>World-wide</a:t>
            </a:r>
            <a:endParaRPr lang="en-US" altLang="en-US"/>
          </a:p>
          <a:p>
            <a:pPr>
              <a:spcBef>
                <a:spcPct val="0"/>
              </a:spcBef>
              <a:buFontTx/>
              <a:buChar char="•"/>
            </a:pPr>
            <a:r>
              <a:rPr lang="en-US" altLang="en-US"/>
              <a:t>60-70% smoked</a:t>
            </a:r>
          </a:p>
          <a:p>
            <a:pPr>
              <a:spcBef>
                <a:spcPct val="0"/>
              </a:spcBef>
              <a:buFontTx/>
              <a:buChar char="•"/>
            </a:pPr>
            <a:r>
              <a:rPr lang="en-US" altLang="en-US"/>
              <a:t>10-15% snorted</a:t>
            </a:r>
          </a:p>
          <a:p>
            <a:pPr>
              <a:spcBef>
                <a:spcPct val="0"/>
              </a:spcBef>
              <a:buFontTx/>
              <a:buChar char="•"/>
            </a:pPr>
            <a:r>
              <a:rPr lang="en-US" altLang="en-US"/>
              <a:t>10-15% injected</a:t>
            </a:r>
          </a:p>
          <a:p>
            <a:pPr>
              <a:spcBef>
                <a:spcPct val="0"/>
              </a:spcBef>
              <a:buFontTx/>
              <a:buChar char="•"/>
            </a:pPr>
            <a:endParaRPr lang="en-US" altLang="en-US"/>
          </a:p>
          <a:p>
            <a:pPr>
              <a:spcBef>
                <a:spcPct val="0"/>
              </a:spcBef>
            </a:pPr>
            <a:r>
              <a:rPr lang="en-US" altLang="en-US" b="1"/>
              <a:t>United States</a:t>
            </a:r>
            <a:endParaRPr lang="en-US" altLang="en-US"/>
          </a:p>
          <a:p>
            <a:pPr>
              <a:spcBef>
                <a:spcPct val="0"/>
              </a:spcBef>
              <a:buFontTx/>
              <a:buChar char="•"/>
            </a:pPr>
            <a:r>
              <a:rPr lang="en-US" altLang="en-US"/>
              <a:t>52% snorted</a:t>
            </a:r>
          </a:p>
          <a:p>
            <a:pPr>
              <a:spcBef>
                <a:spcPct val="0"/>
              </a:spcBef>
              <a:buFontTx/>
              <a:buChar char="•"/>
            </a:pPr>
            <a:r>
              <a:rPr lang="en-US" altLang="en-US"/>
              <a:t>21% injected</a:t>
            </a:r>
          </a:p>
          <a:p>
            <a:pPr>
              <a:spcBef>
                <a:spcPct val="0"/>
              </a:spcBef>
              <a:buFontTx/>
              <a:buChar char="•"/>
            </a:pPr>
            <a:r>
              <a:rPr lang="en-US" altLang="en-US"/>
              <a:t>18% smoked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3FA7B72-BBFA-4EA7-8680-DBD18CE22765}" type="slidenum">
              <a:rPr lang="en-US" altLang="en-US">
                <a:solidFill>
                  <a:prstClr val="black"/>
                </a:solidFill>
              </a:rPr>
              <a:pPr/>
              <a:t>21</a:t>
            </a:fld>
            <a:endParaRPr lang="en-US" altLang="en-US">
              <a:solidFill>
                <a:prstClr val="black"/>
              </a:solidFill>
            </a:endParaRPr>
          </a:p>
        </p:txBody>
      </p:sp>
      <p:sp>
        <p:nvSpPr>
          <p:cNvPr id="96258" name="Rectangle 2"/>
          <p:cNvSpPr>
            <a:spLocks noGrp="1" noRot="1" noChangeAspect="1" noChangeArrowheads="1" noTextEdit="1"/>
          </p:cNvSpPr>
          <p:nvPr>
            <p:ph type="sldImg"/>
          </p:nvPr>
        </p:nvSpPr>
        <p:spPr>
          <a:xfrm>
            <a:off x="3168650" y="173038"/>
            <a:ext cx="2959100" cy="2220912"/>
          </a:xfrm>
          <a:ln/>
        </p:spPr>
      </p:sp>
      <p:sp>
        <p:nvSpPr>
          <p:cNvPr id="96259" name="Rectangle 3"/>
          <p:cNvSpPr>
            <a:spLocks noGrp="1" noChangeArrowheads="1"/>
          </p:cNvSpPr>
          <p:nvPr>
            <p:ph type="body" idx="1"/>
          </p:nvPr>
        </p:nvSpPr>
        <p:spPr/>
        <p:txBody>
          <a:bodyPr/>
          <a:lstStyle/>
          <a:p>
            <a:pPr>
              <a:spcBef>
                <a:spcPct val="0"/>
              </a:spcBef>
            </a:pP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4DF38B0-0624-4501-8F15-37537C6A4A98}" type="slidenum">
              <a:rPr lang="en-US" altLang="en-US">
                <a:solidFill>
                  <a:prstClr val="black"/>
                </a:solidFill>
              </a:rPr>
              <a:pPr/>
              <a:t>22</a:t>
            </a:fld>
            <a:endParaRPr lang="en-US" altLang="en-US">
              <a:solidFill>
                <a:prstClr val="black"/>
              </a:solidFill>
            </a:endParaRPr>
          </a:p>
        </p:txBody>
      </p:sp>
      <p:sp>
        <p:nvSpPr>
          <p:cNvPr id="138242" name="Rectangle 2"/>
          <p:cNvSpPr>
            <a:spLocks noGrp="1" noRot="1" noChangeAspect="1" noChangeArrowheads="1" noTextEdit="1"/>
          </p:cNvSpPr>
          <p:nvPr>
            <p:ph type="sldImg"/>
          </p:nvPr>
        </p:nvSpPr>
        <p:spPr>
          <a:xfrm>
            <a:off x="3168650" y="173038"/>
            <a:ext cx="2959100" cy="2220912"/>
          </a:xfrm>
          <a:ln/>
        </p:spPr>
      </p:sp>
      <p:sp>
        <p:nvSpPr>
          <p:cNvPr id="138243" name="Rectangle 3"/>
          <p:cNvSpPr>
            <a:spLocks noGrp="1" noChangeArrowheads="1"/>
          </p:cNvSpPr>
          <p:nvPr>
            <p:ph type="body" idx="1"/>
          </p:nvPr>
        </p:nvSpPr>
        <p:spPr/>
        <p:txBody>
          <a:bodyPr/>
          <a:lstStyle/>
          <a:p>
            <a:pPr>
              <a:spcBef>
                <a:spcPct val="0"/>
              </a:spcBef>
            </a:pP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A" dirty="0" smtClean="0"/>
              <a:t>Rush – 5-30 min</a:t>
            </a:r>
          </a:p>
          <a:p>
            <a:pPr marL="685800" lvl="1" indent="-228600">
              <a:buFont typeface="Arial" panose="020B0604020202020204" pitchFamily="34" charset="0"/>
              <a:buChar char="•"/>
            </a:pPr>
            <a:r>
              <a:rPr lang="en-CA" dirty="0" smtClean="0"/>
              <a:t>Feeling of</a:t>
            </a:r>
            <a:r>
              <a:rPr lang="en-CA" baseline="0" dirty="0" smtClean="0"/>
              <a:t> pleasure &amp; euphoria</a:t>
            </a:r>
          </a:p>
          <a:p>
            <a:pPr marL="685800" lvl="1" indent="-228600">
              <a:buFont typeface="Arial" panose="020B0604020202020204" pitchFamily="34" charset="0"/>
              <a:buChar char="•"/>
            </a:pPr>
            <a:r>
              <a:rPr lang="en-CA" baseline="0" dirty="0" smtClean="0">
                <a:sym typeface="Wingdings 3"/>
              </a:rPr>
              <a:t> </a:t>
            </a:r>
            <a:r>
              <a:rPr lang="en-CA" baseline="0" dirty="0" smtClean="0"/>
              <a:t>metabolism, BP &amp; HR </a:t>
            </a:r>
          </a:p>
          <a:p>
            <a:pPr marL="685800" lvl="1" indent="-228600">
              <a:buFont typeface="Arial" panose="020B0604020202020204" pitchFamily="34" charset="0"/>
              <a:buChar char="•"/>
            </a:pPr>
            <a:endParaRPr lang="en-CA" baseline="0" dirty="0" smtClean="0"/>
          </a:p>
          <a:p>
            <a:pPr marL="228600" lvl="0" indent="-228600">
              <a:buFont typeface="+mj-lt"/>
              <a:buAutoNum type="arabicPeriod"/>
            </a:pPr>
            <a:r>
              <a:rPr lang="en-CA" baseline="0" dirty="0" smtClean="0"/>
              <a:t>High – 5-15 h</a:t>
            </a:r>
          </a:p>
          <a:p>
            <a:pPr marL="685800" lvl="1" indent="-228600">
              <a:buFont typeface="Arial" panose="020B0604020202020204" pitchFamily="34" charset="0"/>
              <a:buChar char="•"/>
            </a:pPr>
            <a:r>
              <a:rPr lang="en-CA" baseline="0" dirty="0" smtClean="0"/>
              <a:t>False sense of confidence &amp; power</a:t>
            </a:r>
          </a:p>
          <a:p>
            <a:pPr marL="685800" lvl="1" indent="-228600">
              <a:buFont typeface="Arial" panose="020B0604020202020204" pitchFamily="34" charset="0"/>
              <a:buChar char="•"/>
            </a:pPr>
            <a:r>
              <a:rPr lang="en-CA" baseline="0" dirty="0" smtClean="0"/>
              <a:t>User finishes other people sentences</a:t>
            </a:r>
          </a:p>
          <a:p>
            <a:pPr marL="685800" lvl="1" indent="-228600">
              <a:buFont typeface="Arial" panose="020B0604020202020204" pitchFamily="34" charset="0"/>
              <a:buChar char="•"/>
            </a:pPr>
            <a:r>
              <a:rPr lang="en-CA" baseline="0" dirty="0" smtClean="0"/>
              <a:t>Becomes argumentative</a:t>
            </a:r>
          </a:p>
          <a:p>
            <a:pPr marL="685800" lvl="1" indent="-228600">
              <a:buFont typeface="Arial" panose="020B0604020202020204" pitchFamily="34" charset="0"/>
              <a:buChar char="•"/>
            </a:pPr>
            <a:endParaRPr lang="en-CA" baseline="0" dirty="0" smtClean="0"/>
          </a:p>
          <a:p>
            <a:pPr marL="228600" lvl="0" indent="-228600">
              <a:buFont typeface="+mj-lt"/>
              <a:buAutoNum type="arabicPeriod"/>
            </a:pPr>
            <a:r>
              <a:rPr lang="en-CA" baseline="0" dirty="0" smtClean="0"/>
              <a:t>Binge – 3-15 days</a:t>
            </a:r>
          </a:p>
          <a:p>
            <a:pPr marL="685800" lvl="1" indent="-228600">
              <a:buFont typeface="Arial" panose="020B0604020202020204" pitchFamily="34" charset="0"/>
              <a:buChar char="•"/>
            </a:pPr>
            <a:r>
              <a:rPr lang="en-CA" baseline="0" dirty="0" smtClean="0"/>
              <a:t>User becomes hyperactive mentally &amp; physically</a:t>
            </a:r>
          </a:p>
          <a:p>
            <a:pPr marL="685800" lvl="1" indent="-228600">
              <a:buFont typeface="Arial" panose="020B0604020202020204" pitchFamily="34" charset="0"/>
              <a:buChar char="•"/>
            </a:pPr>
            <a:r>
              <a:rPr lang="en-CA" baseline="0" dirty="0" smtClean="0"/>
              <a:t>Avoids sleep for days</a:t>
            </a:r>
          </a:p>
          <a:p>
            <a:pPr marL="685800" lvl="1" indent="-228600">
              <a:buFont typeface="Arial" panose="020B0604020202020204" pitchFamily="34" charset="0"/>
              <a:buChar char="•"/>
            </a:pPr>
            <a:r>
              <a:rPr lang="en-CA" baseline="0" dirty="0" smtClean="0"/>
              <a:t>User becomes paranoid &amp; delusional</a:t>
            </a:r>
          </a:p>
          <a:p>
            <a:pPr marL="685800" lvl="1" indent="-228600">
              <a:buFont typeface="Arial" panose="020B0604020202020204" pitchFamily="34" charset="0"/>
              <a:buChar char="•"/>
            </a:pPr>
            <a:endParaRPr lang="en-CA" baseline="0" dirty="0" smtClean="0"/>
          </a:p>
          <a:p>
            <a:pPr marL="228600" lvl="0" indent="-228600">
              <a:buFont typeface="+mj-lt"/>
              <a:buAutoNum type="arabicPeriod"/>
            </a:pPr>
            <a:r>
              <a:rPr lang="en-CA" baseline="0" dirty="0" smtClean="0"/>
              <a:t>Tweaking – 4-24 days</a:t>
            </a:r>
          </a:p>
          <a:p>
            <a:pPr marL="685800" lvl="1" indent="-228600">
              <a:buFont typeface="Arial" panose="020B0604020202020204" pitchFamily="34" charset="0"/>
              <a:buChar char="•"/>
            </a:pPr>
            <a:r>
              <a:rPr lang="en-CA" baseline="0" dirty="0" smtClean="0"/>
              <a:t>No amount of meth will bring back the high the user craves</a:t>
            </a:r>
          </a:p>
          <a:p>
            <a:pPr marL="685800" lvl="1" indent="-228600">
              <a:buFont typeface="Arial" panose="020B0604020202020204" pitchFamily="34" charset="0"/>
              <a:buChar char="•"/>
            </a:pPr>
            <a:r>
              <a:rPr lang="en-CA" baseline="0" dirty="0" smtClean="0"/>
              <a:t>User is irritable and paranoid from not sleeping for days</a:t>
            </a:r>
          </a:p>
          <a:p>
            <a:pPr marL="685800" lvl="1" indent="-228600">
              <a:buFont typeface="Arial" panose="020B0604020202020204" pitchFamily="34" charset="0"/>
              <a:buChar char="•"/>
            </a:pPr>
            <a:r>
              <a:rPr lang="en-CA" baseline="0" dirty="0" smtClean="0"/>
              <a:t>User often behaves or reacts violently &amp; is very dangerous to self &amp; others</a:t>
            </a:r>
          </a:p>
          <a:p>
            <a:pPr marL="685800" lvl="1" indent="-228600">
              <a:buFont typeface="Arial" panose="020B0604020202020204" pitchFamily="34" charset="0"/>
              <a:buChar char="•"/>
            </a:pPr>
            <a:r>
              <a:rPr lang="en-CA" baseline="0" dirty="0" smtClean="0"/>
              <a:t>User often takes a depressant (e.g., alcohol or opioids) to ease the bad feelings</a:t>
            </a:r>
          </a:p>
          <a:p>
            <a:pPr marL="685800" lvl="1" indent="-228600">
              <a:buFont typeface="Arial" panose="020B0604020202020204" pitchFamily="34" charset="0"/>
              <a:buChar char="•"/>
            </a:pPr>
            <a:endParaRPr lang="en-CA" baseline="0" dirty="0" smtClean="0"/>
          </a:p>
          <a:p>
            <a:pPr marL="228600" lvl="0" indent="-228600">
              <a:buFont typeface="+mj-lt"/>
              <a:buAutoNum type="arabicPeriod"/>
            </a:pPr>
            <a:r>
              <a:rPr lang="en-CA" baseline="0" dirty="0" smtClean="0"/>
              <a:t>Crash – 1-3 days</a:t>
            </a:r>
          </a:p>
          <a:p>
            <a:pPr marL="685800" lvl="1" indent="-228600">
              <a:buFont typeface="Arial" panose="020B0604020202020204" pitchFamily="34" charset="0"/>
              <a:buChar char="•"/>
            </a:pPr>
            <a:r>
              <a:rPr lang="en-CA" baseline="0" dirty="0" smtClean="0"/>
              <a:t>User needs an incredible amount of sleep</a:t>
            </a:r>
          </a:p>
          <a:p>
            <a:pPr marL="685800" lvl="1" indent="-228600">
              <a:buFont typeface="Arial" panose="020B0604020202020204" pitchFamily="34" charset="0"/>
              <a:buChar char="•"/>
            </a:pPr>
            <a:r>
              <a:rPr lang="en-CA" baseline="0" dirty="0" smtClean="0"/>
              <a:t>The body’s adrenaline has been depleted and the crash helps to replenish supply</a:t>
            </a:r>
          </a:p>
          <a:p>
            <a:pPr marL="685800" lvl="1" indent="-228600">
              <a:buFont typeface="Arial" panose="020B0604020202020204" pitchFamily="34" charset="0"/>
              <a:buChar char="•"/>
            </a:pPr>
            <a:r>
              <a:rPr lang="en-CA" baseline="0" dirty="0" smtClean="0"/>
              <a:t>The meth crash is more intense &amp; longer-lasting than those of speed and cocaine</a:t>
            </a:r>
          </a:p>
          <a:p>
            <a:pPr marL="685800" lvl="1" indent="-228600">
              <a:buFont typeface="Arial" panose="020B0604020202020204" pitchFamily="34" charset="0"/>
              <a:buChar char="•"/>
            </a:pPr>
            <a:r>
              <a:rPr lang="en-CA" baseline="0" dirty="0" smtClean="0"/>
              <a:t>In each successive cycle, the highs are not as high</a:t>
            </a:r>
          </a:p>
          <a:p>
            <a:pPr marL="685800" lvl="1" indent="-228600">
              <a:buFont typeface="Arial" panose="020B0604020202020204" pitchFamily="34" charset="0"/>
              <a:buChar char="•"/>
            </a:pPr>
            <a:endParaRPr lang="en-CA" baseline="0" dirty="0" smtClean="0"/>
          </a:p>
          <a:p>
            <a:pPr marL="228600" lvl="0" indent="-228600">
              <a:buFont typeface="+mj-lt"/>
              <a:buAutoNum type="arabicPeriod"/>
            </a:pPr>
            <a:r>
              <a:rPr lang="en-CA" baseline="0" dirty="0" smtClean="0"/>
              <a:t>Withdrawal – 2-3 weeks, up to 6-8 weeks</a:t>
            </a:r>
          </a:p>
          <a:p>
            <a:pPr marL="685800" lvl="1" indent="-228600">
              <a:buFont typeface="Arial" panose="020B0604020202020204" pitchFamily="34" charset="0"/>
              <a:buChar char="•"/>
            </a:pPr>
            <a:r>
              <a:rPr lang="en-CA" baseline="0" dirty="0" smtClean="0"/>
              <a:t>After a person stops taking meth, withdrawal can last more than a month</a:t>
            </a:r>
          </a:p>
          <a:p>
            <a:pPr marL="685800" lvl="1" indent="-228600">
              <a:buFont typeface="Arial" panose="020B0604020202020204" pitchFamily="34" charset="0"/>
              <a:buChar char="•"/>
            </a:pPr>
            <a:r>
              <a:rPr lang="en-CA" baseline="0" dirty="0" smtClean="0"/>
              <a:t>The user becomes depressed, confused and restless</a:t>
            </a:r>
          </a:p>
          <a:p>
            <a:pPr marL="685800" lvl="1" indent="-228600">
              <a:buFont typeface="Arial" panose="020B0604020202020204" pitchFamily="34" charset="0"/>
              <a:buChar char="•"/>
            </a:pPr>
            <a:r>
              <a:rPr lang="en-CA" baseline="0" dirty="0" smtClean="0"/>
              <a:t>User has insomnia and sever craving</a:t>
            </a:r>
          </a:p>
          <a:p>
            <a:pPr marL="685800" lvl="1" indent="-228600">
              <a:buFont typeface="Arial" panose="020B0604020202020204" pitchFamily="34" charset="0"/>
              <a:buChar char="•"/>
            </a:pPr>
            <a:r>
              <a:rPr lang="en-CA" baseline="0" dirty="0" smtClean="0"/>
              <a:t>May be suicidal</a:t>
            </a:r>
          </a:p>
          <a:p>
            <a:pPr marL="685800" lvl="1" indent="-228600">
              <a:buFont typeface="Arial" panose="020B0604020202020204" pitchFamily="34" charset="0"/>
              <a:buChar char="•"/>
            </a:pPr>
            <a:r>
              <a:rPr lang="en-CA" baseline="0" dirty="0" smtClean="0"/>
              <a:t>Taking meth can stop the unpleasant feelings – high rate of return to use</a:t>
            </a:r>
          </a:p>
          <a:p>
            <a:pPr marL="685800" lvl="1" indent="-228600">
              <a:buFont typeface="Arial" panose="020B0604020202020204" pitchFamily="34" charset="0"/>
              <a:buChar char="•"/>
            </a:pPr>
            <a:endParaRPr lang="en-CA" baseline="0" dirty="0" smtClean="0"/>
          </a:p>
          <a:p>
            <a:pPr marL="685800" lvl="1" indent="-22860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23</a:t>
            </a:fld>
            <a:endParaRPr lang="en-US" dirty="0"/>
          </a:p>
        </p:txBody>
      </p:sp>
    </p:spTree>
    <p:extLst>
      <p:ext uri="{BB962C8B-B14F-4D97-AF65-F5344CB8AC3E}">
        <p14:creationId xmlns:p14="http://schemas.microsoft.com/office/powerpoint/2010/main" val="2833021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24</a:t>
            </a:fld>
            <a:endParaRPr lang="en-US" dirty="0"/>
          </a:p>
        </p:txBody>
      </p:sp>
    </p:spTree>
    <p:extLst>
      <p:ext uri="{BB962C8B-B14F-4D97-AF65-F5344CB8AC3E}">
        <p14:creationId xmlns:p14="http://schemas.microsoft.com/office/powerpoint/2010/main" val="3834602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25</a:t>
            </a:fld>
            <a:endParaRPr lang="en-US" dirty="0"/>
          </a:p>
        </p:txBody>
      </p:sp>
    </p:spTree>
    <p:extLst>
      <p:ext uri="{BB962C8B-B14F-4D97-AF65-F5344CB8AC3E}">
        <p14:creationId xmlns:p14="http://schemas.microsoft.com/office/powerpoint/2010/main" val="277669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26</a:t>
            </a:fld>
            <a:endParaRPr lang="en-US" dirty="0"/>
          </a:p>
        </p:txBody>
      </p:sp>
    </p:spTree>
    <p:extLst>
      <p:ext uri="{BB962C8B-B14F-4D97-AF65-F5344CB8AC3E}">
        <p14:creationId xmlns:p14="http://schemas.microsoft.com/office/powerpoint/2010/main" val="3949228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0646374-69F1-4817-B006-D5C94AF751E6}" type="slidenum">
              <a:rPr lang="en-US" altLang="en-US"/>
              <a:pPr/>
              <a:t>27</a:t>
            </a:fld>
            <a:endParaRPr lang="en-US" altLang="en-US"/>
          </a:p>
        </p:txBody>
      </p:sp>
      <p:sp>
        <p:nvSpPr>
          <p:cNvPr id="112642" name="Rectangle 2"/>
          <p:cNvSpPr>
            <a:spLocks noGrp="1" noRot="1" noChangeAspect="1" noChangeArrowheads="1" noTextEdit="1"/>
          </p:cNvSpPr>
          <p:nvPr>
            <p:ph type="sldImg"/>
          </p:nvPr>
        </p:nvSpPr>
        <p:spPr>
          <a:xfrm>
            <a:off x="3132138" y="176213"/>
            <a:ext cx="3036887" cy="2278062"/>
          </a:xfrm>
          <a:ln/>
        </p:spPr>
      </p:sp>
      <p:sp>
        <p:nvSpPr>
          <p:cNvPr id="112643" name="Rectangle 3"/>
          <p:cNvSpPr>
            <a:spLocks noGrp="1" noChangeArrowheads="1"/>
          </p:cNvSpPr>
          <p:nvPr>
            <p:ph type="body" idx="1"/>
          </p:nvPr>
        </p:nvSpPr>
        <p:spPr>
          <a:xfrm>
            <a:off x="309884" y="2687560"/>
            <a:ext cx="8676640" cy="4030740"/>
          </a:xfrm>
        </p:spPr>
        <p:txBody>
          <a:bodyPr/>
          <a:lstStyle/>
          <a:p>
            <a:pPr>
              <a:buClr>
                <a:schemeClr val="tx1"/>
              </a:buClr>
            </a:pPr>
            <a:r>
              <a:rPr lang="en-US" altLang="en-US" dirty="0">
                <a:latin typeface="Arial" charset="0"/>
              </a:rPr>
              <a:t>Indirect-acting </a:t>
            </a:r>
            <a:r>
              <a:rPr lang="en-US" altLang="en-US" dirty="0" smtClean="0">
                <a:latin typeface="Arial" charset="0"/>
              </a:rPr>
              <a:t>sympathomimetic</a:t>
            </a:r>
            <a:endParaRPr lang="en-US" altLang="en-US" dirty="0">
              <a:latin typeface="Arial" charset="0"/>
            </a:endParaRPr>
          </a:p>
          <a:p>
            <a:pPr lvl="1">
              <a:buClr>
                <a:schemeClr val="tx1"/>
              </a:buClr>
              <a:buFontTx/>
              <a:buChar char="•"/>
            </a:pPr>
            <a:r>
              <a:rPr lang="en-US" altLang="en-US" dirty="0">
                <a:latin typeface="Arial" charset="0"/>
              </a:rPr>
              <a:t>blocks presynaptic release and reuptake of </a:t>
            </a:r>
            <a:r>
              <a:rPr lang="en-US" altLang="en-US" dirty="0" err="1">
                <a:latin typeface="Arial" charset="0"/>
              </a:rPr>
              <a:t>catecholamines</a:t>
            </a:r>
            <a:r>
              <a:rPr lang="en-US" altLang="en-US" dirty="0">
                <a:latin typeface="Arial" charset="0"/>
              </a:rPr>
              <a:t> (dopamine, norepinephrine, serotonin)	</a:t>
            </a:r>
          </a:p>
          <a:p>
            <a:pPr lvl="1">
              <a:buClr>
                <a:schemeClr val="tx1"/>
              </a:buClr>
              <a:buFontTx/>
              <a:buChar char="•"/>
            </a:pPr>
            <a:r>
              <a:rPr lang="en-US" altLang="en-US" dirty="0">
                <a:latin typeface="Arial" charset="0"/>
              </a:rPr>
              <a:t>excess of neurotransmitters at synapses</a:t>
            </a:r>
          </a:p>
          <a:p>
            <a:pPr>
              <a:buClr>
                <a:schemeClr val="tx1"/>
              </a:buClr>
            </a:pPr>
            <a:r>
              <a:rPr lang="en-US" altLang="en-US" b="1" dirty="0">
                <a:solidFill>
                  <a:schemeClr val="tx2"/>
                </a:solidFill>
                <a:latin typeface="Arial" charset="0"/>
              </a:rPr>
              <a:t>Dopamine</a:t>
            </a:r>
            <a:r>
              <a:rPr lang="en-US" altLang="en-US" dirty="0">
                <a:solidFill>
                  <a:schemeClr val="tx2"/>
                </a:solidFill>
                <a:latin typeface="Arial" charset="0"/>
              </a:rPr>
              <a:t>:</a:t>
            </a:r>
            <a:r>
              <a:rPr lang="en-US" altLang="en-US" dirty="0">
                <a:latin typeface="Arial" charset="0"/>
              </a:rPr>
              <a:t> change in mood, excitation, motor movement, feelings of pleasure</a:t>
            </a:r>
          </a:p>
          <a:p>
            <a:pPr>
              <a:buClr>
                <a:schemeClr val="tx1"/>
              </a:buClr>
            </a:pPr>
            <a:r>
              <a:rPr lang="en-US" altLang="en-US" b="1" dirty="0">
                <a:solidFill>
                  <a:schemeClr val="tx2"/>
                </a:solidFill>
                <a:latin typeface="Arial" charset="0"/>
              </a:rPr>
              <a:t>Norepinephrine</a:t>
            </a:r>
            <a:r>
              <a:rPr lang="en-US" altLang="en-US" dirty="0">
                <a:solidFill>
                  <a:schemeClr val="tx2"/>
                </a:solidFill>
                <a:latin typeface="Arial" charset="0"/>
              </a:rPr>
              <a:t>:</a:t>
            </a:r>
            <a:r>
              <a:rPr lang="en-US" altLang="en-US" dirty="0">
                <a:latin typeface="Arial" charset="0"/>
              </a:rPr>
              <a:t> sympathomimetic </a:t>
            </a:r>
            <a:r>
              <a:rPr lang="en-US" altLang="en-US" dirty="0" smtClean="0">
                <a:latin typeface="Arial" charset="0"/>
              </a:rPr>
              <a:t>effects (panic/anxiety)</a:t>
            </a:r>
            <a:endParaRPr lang="en-US" altLang="en-US" dirty="0">
              <a:latin typeface="Arial" charset="0"/>
            </a:endParaRPr>
          </a:p>
          <a:p>
            <a:pPr>
              <a:buClr>
                <a:schemeClr val="tx1"/>
              </a:buClr>
            </a:pPr>
            <a:r>
              <a:rPr lang="en-US" altLang="en-US" b="1" dirty="0">
                <a:solidFill>
                  <a:schemeClr val="tx2"/>
                </a:solidFill>
                <a:latin typeface="Arial" charset="0"/>
              </a:rPr>
              <a:t>Serotonin</a:t>
            </a:r>
            <a:r>
              <a:rPr lang="en-US" altLang="en-US" dirty="0">
                <a:solidFill>
                  <a:schemeClr val="tx2"/>
                </a:solidFill>
                <a:latin typeface="Arial" charset="0"/>
              </a:rPr>
              <a:t>:</a:t>
            </a:r>
            <a:r>
              <a:rPr lang="en-US" altLang="en-US" dirty="0">
                <a:latin typeface="Arial" charset="0"/>
              </a:rPr>
              <a:t> mood changes, aggressiveness, psychotic behaviour</a:t>
            </a:r>
            <a:endParaRPr lang="en-CA" altLang="en-US" dirty="0">
              <a:latin typeface="Arial" charset="0"/>
            </a:endParaRPr>
          </a:p>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AC0152E-99C7-40CD-BD19-1B0522292103}" type="slidenum">
              <a:rPr lang="en-US" altLang="en-US">
                <a:solidFill>
                  <a:prstClr val="black"/>
                </a:solidFill>
              </a:rPr>
              <a:pPr/>
              <a:t>28</a:t>
            </a:fld>
            <a:endParaRPr lang="en-US" altLang="en-US">
              <a:solidFill>
                <a:prstClr val="black"/>
              </a:solidFill>
            </a:endParaRPr>
          </a:p>
        </p:txBody>
      </p:sp>
      <p:sp>
        <p:nvSpPr>
          <p:cNvPr id="72706" name="Rectangle 2"/>
          <p:cNvSpPr>
            <a:spLocks noGrp="1" noRot="1" noChangeAspect="1" noChangeArrowheads="1" noTextEdit="1"/>
          </p:cNvSpPr>
          <p:nvPr>
            <p:ph type="sldImg"/>
          </p:nvPr>
        </p:nvSpPr>
        <p:spPr>
          <a:xfrm>
            <a:off x="3168650" y="173038"/>
            <a:ext cx="2959100" cy="2220912"/>
          </a:xfrm>
          <a:ln/>
        </p:spPr>
      </p:sp>
      <p:sp>
        <p:nvSpPr>
          <p:cNvPr id="72707" name="Rectangle 3"/>
          <p:cNvSpPr>
            <a:spLocks noGrp="1" noChangeArrowheads="1"/>
          </p:cNvSpPr>
          <p:nvPr>
            <p:ph type="body" idx="1"/>
          </p:nvPr>
        </p:nvSpPr>
        <p:spPr/>
        <p:txBody>
          <a:bodyPr/>
          <a:lstStyle/>
          <a:p>
            <a:r>
              <a:rPr lang="en-CA" altLang="en-US" dirty="0"/>
              <a:t>This is dopamine in your brain! Natural rewards elevate dopamine.</a:t>
            </a:r>
          </a:p>
          <a:p>
            <a:pPr>
              <a:buFontTx/>
              <a:buChar char="•"/>
            </a:pPr>
            <a:r>
              <a:rPr lang="en-CA" altLang="en-US" dirty="0"/>
              <a:t>Amounts are percent increases over baseline amount values are (50, 100, 150, 250, 300 </a:t>
            </a:r>
            <a:r>
              <a:rPr lang="en-CA" altLang="en-US" dirty="0" smtClean="0"/>
              <a:t>1100% respectively)</a:t>
            </a:r>
            <a:endParaRPr lang="en-CA" altLang="en-US" dirty="0"/>
          </a:p>
          <a:p>
            <a:r>
              <a:rPr lang="en-CA" altLang="en-US" dirty="0"/>
              <a:t>Higher rush associated with stronger cravings</a:t>
            </a:r>
          </a:p>
          <a:p>
            <a:r>
              <a:rPr lang="en-CA" altLang="en-US" dirty="0"/>
              <a:t>Smoking &amp; shooting meth gives very big rush in 5-7 seconds.</a:t>
            </a:r>
          </a:p>
          <a:p>
            <a:r>
              <a:rPr lang="en-CA" altLang="en-US" dirty="0"/>
              <a:t>Less of a rush from ingesting or snorting meth</a:t>
            </a:r>
          </a:p>
          <a:p>
            <a:pPr>
              <a:spcBef>
                <a:spcPct val="0"/>
              </a:spcBef>
            </a:pP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defTabSz="928620">
              <a:defRPr sz="2400">
                <a:solidFill>
                  <a:schemeClr val="tx1"/>
                </a:solidFill>
                <a:latin typeface="Times" pitchFamily="28" charset="0"/>
                <a:cs typeface="Arial" pitchFamily="34" charset="0"/>
              </a:defRPr>
            </a:lvl1pPr>
            <a:lvl2pPr marL="752722" indent="-288410" defTabSz="928620">
              <a:defRPr sz="2400">
                <a:solidFill>
                  <a:schemeClr val="tx1"/>
                </a:solidFill>
                <a:latin typeface="Times" pitchFamily="28" charset="0"/>
                <a:cs typeface="Arial" pitchFamily="34" charset="0"/>
              </a:defRPr>
            </a:lvl2pPr>
            <a:lvl3pPr marL="1158397" indent="-229778" defTabSz="928620">
              <a:defRPr sz="2400">
                <a:solidFill>
                  <a:schemeClr val="tx1"/>
                </a:solidFill>
                <a:latin typeface="Times" pitchFamily="28" charset="0"/>
                <a:cs typeface="Arial" pitchFamily="34" charset="0"/>
              </a:defRPr>
            </a:lvl3pPr>
            <a:lvl4pPr marL="1622707" indent="-229778" defTabSz="928620">
              <a:defRPr sz="2400">
                <a:solidFill>
                  <a:schemeClr val="tx1"/>
                </a:solidFill>
                <a:latin typeface="Times" pitchFamily="28" charset="0"/>
                <a:cs typeface="Arial" pitchFamily="34" charset="0"/>
              </a:defRPr>
            </a:lvl4pPr>
            <a:lvl5pPr marL="2087017" indent="-229778" defTabSz="928620">
              <a:defRPr sz="2400">
                <a:solidFill>
                  <a:schemeClr val="tx1"/>
                </a:solidFill>
                <a:latin typeface="Times" pitchFamily="28" charset="0"/>
                <a:cs typeface="Arial" pitchFamily="34" charset="0"/>
              </a:defRPr>
            </a:lvl5pPr>
            <a:lvl6pPr marL="2543404" indent="-229778" defTabSz="928620" eaLnBrk="0" fontAlgn="base" hangingPunct="0">
              <a:spcBef>
                <a:spcPct val="0"/>
              </a:spcBef>
              <a:spcAft>
                <a:spcPct val="0"/>
              </a:spcAft>
              <a:defRPr sz="2400">
                <a:solidFill>
                  <a:schemeClr val="tx1"/>
                </a:solidFill>
                <a:latin typeface="Times" pitchFamily="28" charset="0"/>
                <a:cs typeface="Arial" pitchFamily="34" charset="0"/>
              </a:defRPr>
            </a:lvl6pPr>
            <a:lvl7pPr marL="2999790" indent="-229778" defTabSz="928620" eaLnBrk="0" fontAlgn="base" hangingPunct="0">
              <a:spcBef>
                <a:spcPct val="0"/>
              </a:spcBef>
              <a:spcAft>
                <a:spcPct val="0"/>
              </a:spcAft>
              <a:defRPr sz="2400">
                <a:solidFill>
                  <a:schemeClr val="tx1"/>
                </a:solidFill>
                <a:latin typeface="Times" pitchFamily="28" charset="0"/>
                <a:cs typeface="Arial" pitchFamily="34" charset="0"/>
              </a:defRPr>
            </a:lvl7pPr>
            <a:lvl8pPr marL="3456175" indent="-229778" defTabSz="928620" eaLnBrk="0" fontAlgn="base" hangingPunct="0">
              <a:spcBef>
                <a:spcPct val="0"/>
              </a:spcBef>
              <a:spcAft>
                <a:spcPct val="0"/>
              </a:spcAft>
              <a:defRPr sz="2400">
                <a:solidFill>
                  <a:schemeClr val="tx1"/>
                </a:solidFill>
                <a:latin typeface="Times" pitchFamily="28" charset="0"/>
                <a:cs typeface="Arial" pitchFamily="34" charset="0"/>
              </a:defRPr>
            </a:lvl8pPr>
            <a:lvl9pPr marL="3912562" indent="-229778" defTabSz="928620" eaLnBrk="0" fontAlgn="base" hangingPunct="0">
              <a:spcBef>
                <a:spcPct val="0"/>
              </a:spcBef>
              <a:spcAft>
                <a:spcPct val="0"/>
              </a:spcAft>
              <a:defRPr sz="2400">
                <a:solidFill>
                  <a:schemeClr val="tx1"/>
                </a:solidFill>
                <a:latin typeface="Times" pitchFamily="28" charset="0"/>
                <a:cs typeface="Arial" pitchFamily="34" charset="0"/>
              </a:defRPr>
            </a:lvl9pPr>
          </a:lstStyle>
          <a:p>
            <a:fld id="{A629EBDE-B218-4550-9EFE-2ABD090E8176}" type="slidenum">
              <a:rPr lang="en-US" altLang="en-US" sz="1200">
                <a:latin typeface="Eras Demi ITC" pitchFamily="34" charset="0"/>
              </a:rPr>
              <a:pPr/>
              <a:t>29</a:t>
            </a:fld>
            <a:endParaRPr lang="en-US" altLang="en-US" sz="1200">
              <a:latin typeface="Eras Demi ITC"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a:spcBef>
                <a:spcPct val="35000"/>
              </a:spcBef>
            </a:pPr>
            <a:r>
              <a:rPr lang="en-US" altLang="en-US" sz="2800" dirty="0" smtClean="0">
                <a:latin typeface="Candara" panose="020E0502030303020204" pitchFamily="34" charset="0"/>
              </a:rPr>
              <a:t>Increased attention &amp; decreased fatigue</a:t>
            </a:r>
          </a:p>
          <a:p>
            <a:pPr lvl="1">
              <a:spcBef>
                <a:spcPts val="600"/>
              </a:spcBef>
              <a:spcAft>
                <a:spcPts val="1200"/>
              </a:spcAft>
            </a:pPr>
            <a:r>
              <a:rPr lang="en-US" altLang="en-US" dirty="0" smtClean="0">
                <a:latin typeface="Candara" panose="020E0502030303020204" pitchFamily="34" charset="0"/>
              </a:rPr>
              <a:t>Unbridled energy</a:t>
            </a:r>
          </a:p>
          <a:p>
            <a:pPr>
              <a:spcBef>
                <a:spcPct val="35000"/>
              </a:spcBef>
              <a:spcAft>
                <a:spcPts val="1200"/>
              </a:spcAft>
            </a:pPr>
            <a:r>
              <a:rPr lang="en-US" altLang="en-US" sz="2800" dirty="0" smtClean="0">
                <a:latin typeface="Candara" panose="020E0502030303020204" pitchFamily="34" charset="0"/>
              </a:rPr>
              <a:t>Reduced need for sleep</a:t>
            </a:r>
          </a:p>
          <a:p>
            <a:pPr>
              <a:spcBef>
                <a:spcPct val="35000"/>
              </a:spcBef>
              <a:spcAft>
                <a:spcPts val="1200"/>
              </a:spcAft>
            </a:pPr>
            <a:r>
              <a:rPr lang="en-US" altLang="en-US" sz="2800" dirty="0" smtClean="0">
                <a:latin typeface="Candara" panose="020E0502030303020204" pitchFamily="34" charset="0"/>
              </a:rPr>
              <a:t>Increased activity</a:t>
            </a:r>
          </a:p>
          <a:p>
            <a:pPr>
              <a:spcBef>
                <a:spcPct val="35000"/>
              </a:spcBef>
              <a:spcAft>
                <a:spcPct val="10000"/>
              </a:spcAft>
            </a:pPr>
            <a:r>
              <a:rPr lang="en-US" altLang="en-US" sz="2800" dirty="0" smtClean="0">
                <a:latin typeface="Candara" panose="020E0502030303020204" pitchFamily="34" charset="0"/>
              </a:rPr>
              <a:t>Reduced appetite</a:t>
            </a:r>
          </a:p>
          <a:p>
            <a:pPr>
              <a:spcBef>
                <a:spcPct val="35000"/>
              </a:spcBef>
              <a:spcAft>
                <a:spcPct val="10000"/>
              </a:spcAft>
            </a:pPr>
            <a:r>
              <a:rPr lang="en-US" altLang="en-US" sz="1200" dirty="0" smtClean="0">
                <a:latin typeface="Candara" panose="020E0502030303020204" pitchFamily="34" charset="0"/>
              </a:rPr>
              <a:t>Euphoria &amp; rush</a:t>
            </a:r>
          </a:p>
          <a:p>
            <a:pPr>
              <a:spcBef>
                <a:spcPct val="35000"/>
              </a:spcBef>
              <a:spcAft>
                <a:spcPct val="10000"/>
              </a:spcAft>
            </a:pPr>
            <a:r>
              <a:rPr lang="en-US" altLang="en-US" sz="1200" dirty="0" smtClean="0">
                <a:latin typeface="Candara" panose="020E0502030303020204" pitchFamily="34" charset="0"/>
              </a:rPr>
              <a:t>Talkativeness/ Pressured speech</a:t>
            </a:r>
          </a:p>
          <a:p>
            <a:pPr>
              <a:spcBef>
                <a:spcPct val="35000"/>
              </a:spcBef>
              <a:spcAft>
                <a:spcPct val="10000"/>
              </a:spcAft>
            </a:pPr>
            <a:r>
              <a:rPr lang="en-US" altLang="en-US" sz="1200" dirty="0" smtClean="0">
                <a:latin typeface="Candara" panose="020E0502030303020204" pitchFamily="34" charset="0"/>
              </a:rPr>
              <a:t>Increased confidence</a:t>
            </a:r>
          </a:p>
          <a:p>
            <a:pPr>
              <a:spcBef>
                <a:spcPct val="35000"/>
              </a:spcBef>
              <a:spcAft>
                <a:spcPct val="10000"/>
              </a:spcAft>
            </a:pPr>
            <a:r>
              <a:rPr lang="en-US" altLang="en-US" sz="1200" dirty="0" smtClean="0">
                <a:latin typeface="Candara" panose="020E0502030303020204" pitchFamily="34" charset="0"/>
              </a:rPr>
              <a:t>Increased sex drive</a:t>
            </a:r>
          </a:p>
          <a:p>
            <a:pPr>
              <a:spcBef>
                <a:spcPct val="35000"/>
              </a:spcBef>
              <a:spcAft>
                <a:spcPct val="10000"/>
              </a:spcAft>
            </a:pPr>
            <a:r>
              <a:rPr lang="en-US" altLang="en-US" sz="1200" dirty="0" smtClean="0">
                <a:latin typeface="Candara" panose="020E0502030303020204" pitchFamily="34" charset="0"/>
              </a:rPr>
              <a:t>Increased respiration</a:t>
            </a:r>
          </a:p>
          <a:p>
            <a:pPr>
              <a:spcBef>
                <a:spcPct val="35000"/>
              </a:spcBef>
            </a:pPr>
            <a:r>
              <a:rPr lang="en-US" altLang="en-US" sz="1200" dirty="0" smtClean="0">
                <a:latin typeface="Candara" panose="020E0502030303020204" pitchFamily="34" charset="0"/>
              </a:rPr>
              <a:t>Hyperthermia</a:t>
            </a:r>
          </a:p>
          <a:p>
            <a:pPr eaLnBrk="1" hangingPunct="1"/>
            <a:endParaRPr lang="en-US" altLang="en-US" dirty="0" smtClean="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31</a:t>
            </a:fld>
            <a:endParaRPr lang="en-US" dirty="0"/>
          </a:p>
        </p:txBody>
      </p:sp>
    </p:spTree>
    <p:extLst>
      <p:ext uri="{BB962C8B-B14F-4D97-AF65-F5344CB8AC3E}">
        <p14:creationId xmlns:p14="http://schemas.microsoft.com/office/powerpoint/2010/main" val="2848370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32</a:t>
            </a:fld>
            <a:endParaRPr lang="en-US" dirty="0"/>
          </a:p>
        </p:txBody>
      </p:sp>
    </p:spTree>
    <p:extLst>
      <p:ext uri="{BB962C8B-B14F-4D97-AF65-F5344CB8AC3E}">
        <p14:creationId xmlns:p14="http://schemas.microsoft.com/office/powerpoint/2010/main" val="2264968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91952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0323280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082" indent="-175082" defTabSz="466879">
              <a:spcAft>
                <a:spcPts val="1226"/>
              </a:spcAft>
              <a:buFont typeface="Arial" panose="020B0604020202020204" pitchFamily="34" charset="0"/>
              <a:buChar char="•"/>
              <a:defRPr/>
            </a:pPr>
            <a:r>
              <a:rPr lang="en-CA" dirty="0" smtClean="0"/>
              <a:t>High use of methamphetamine seems to be a greater risk factor for psychosis among those with more adverse childhood experiences</a:t>
            </a:r>
          </a:p>
          <a:p>
            <a:pPr marL="175082" indent="-175082" defTabSz="466879">
              <a:spcAft>
                <a:spcPts val="1226"/>
              </a:spcAft>
              <a:buFont typeface="Arial" panose="020B0604020202020204" pitchFamily="34" charset="0"/>
              <a:buChar char="•"/>
              <a:defRPr/>
            </a:pPr>
            <a:r>
              <a:rPr lang="en-CA" dirty="0" smtClean="0"/>
              <a:t>Cognitive impairment is both a risk factor for amphetamine-induced psychosis and a possible consequence both of use and of psychosis</a:t>
            </a:r>
          </a:p>
          <a:p>
            <a:pPr marL="175082" indent="-175082" defTabSz="466879">
              <a:spcAft>
                <a:spcPts val="1226"/>
              </a:spcAft>
              <a:buFont typeface="Arial" panose="020B0604020202020204" pitchFamily="34" charset="0"/>
              <a:buChar char="•"/>
              <a:defRPr/>
            </a:pPr>
            <a:r>
              <a:rPr lang="en-CA" dirty="0" smtClean="0"/>
              <a:t>Cognitive impairment may follow the use of amphetamines, and seem to precede psychosis in users,</a:t>
            </a:r>
            <a:r>
              <a:rPr lang="en-CA" baseline="30000" dirty="0" smtClean="0"/>
              <a:t> </a:t>
            </a:r>
            <a:r>
              <a:rPr lang="en-CA" dirty="0" smtClean="0"/>
              <a:t>suggesting cognitive impairment as a possible mediator between use of amphetamines and psychosis. </a:t>
            </a:r>
          </a:p>
          <a:p>
            <a:pPr marL="175082" indent="-175082" defTabSz="466879">
              <a:spcAft>
                <a:spcPts val="1226"/>
              </a:spcAft>
              <a:buFont typeface="Arial" panose="020B0604020202020204" pitchFamily="34" charset="0"/>
              <a:buChar char="•"/>
              <a:defRPr/>
            </a:pPr>
            <a:r>
              <a:rPr lang="en-CA" dirty="0" smtClean="0"/>
              <a:t>About one-third of the patients diagnosed with amphetamine-induced psychosis over time ended up with a diagnosis of primary psychosis, indicating that there is a substantial transition in diagnosis over time.</a:t>
            </a:r>
          </a:p>
          <a:p>
            <a:pPr marL="175082" indent="-175082" defTabSz="466879">
              <a:spcAft>
                <a:spcPts val="1226"/>
              </a:spcAft>
              <a:buFont typeface="Arial" panose="020B0604020202020204" pitchFamily="34" charset="0"/>
              <a:buChar char="•"/>
              <a:defRPr/>
            </a:pPr>
            <a:endParaRPr lang="en-CA" dirty="0" smtClean="0"/>
          </a:p>
          <a:p>
            <a:pPr marL="175082" indent="-175082" defTabSz="466879">
              <a:spcAft>
                <a:spcPts val="1226"/>
              </a:spcAft>
              <a:buFont typeface="Arial" panose="020B0604020202020204" pitchFamily="34" charset="0"/>
              <a:buChar char="•"/>
              <a:defRPr/>
            </a:pPr>
            <a:endParaRPr lang="en-CA" dirty="0" smtClean="0"/>
          </a:p>
          <a:p>
            <a:pPr defTabSz="466879">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35</a:t>
            </a:fld>
            <a:endParaRPr lang="en-US" dirty="0"/>
          </a:p>
        </p:txBody>
      </p:sp>
    </p:spTree>
    <p:extLst>
      <p:ext uri="{BB962C8B-B14F-4D97-AF65-F5344CB8AC3E}">
        <p14:creationId xmlns:p14="http://schemas.microsoft.com/office/powerpoint/2010/main" val="1269420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9D09234-FD2B-416B-8D86-057AD018C77A}" type="slidenum">
              <a:rPr lang="en-US" altLang="en-US"/>
              <a:pPr/>
              <a:t>36</a:t>
            </a:fld>
            <a:endParaRPr lang="en-US" altLang="en-US"/>
          </a:p>
        </p:txBody>
      </p:sp>
      <p:sp>
        <p:nvSpPr>
          <p:cNvPr id="140290" name="Rectangle 2"/>
          <p:cNvSpPr>
            <a:spLocks noGrp="1" noRot="1" noChangeAspect="1" noChangeArrowheads="1" noTextEdit="1"/>
          </p:cNvSpPr>
          <p:nvPr>
            <p:ph type="sldImg"/>
          </p:nvPr>
        </p:nvSpPr>
        <p:spPr>
          <a:xfrm>
            <a:off x="3168650" y="173038"/>
            <a:ext cx="2959100" cy="2220912"/>
          </a:xfrm>
          <a:ln/>
        </p:spPr>
      </p:sp>
      <p:sp>
        <p:nvSpPr>
          <p:cNvPr id="140291" name="Rectangle 3"/>
          <p:cNvSpPr>
            <a:spLocks noGrp="1" noChangeArrowheads="1"/>
          </p:cNvSpPr>
          <p:nvPr>
            <p:ph type="body" idx="1"/>
          </p:nvPr>
        </p:nvSpPr>
        <p:spPr/>
        <p:txBody>
          <a:bodyPr/>
          <a:lstStyle/>
          <a:p>
            <a:pPr>
              <a:spcBef>
                <a:spcPct val="0"/>
              </a:spcBef>
            </a:pP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98604D4-2C7B-44A5-89BF-96FE513E2CCB}" type="slidenum">
              <a:rPr lang="en-US" altLang="en-US"/>
              <a:pPr/>
              <a:t>37</a:t>
            </a:fld>
            <a:endParaRPr lang="en-US" altLang="en-US"/>
          </a:p>
        </p:txBody>
      </p:sp>
      <p:sp>
        <p:nvSpPr>
          <p:cNvPr id="106498" name="Rectangle 2"/>
          <p:cNvSpPr>
            <a:spLocks noGrp="1" noRot="1" noChangeAspect="1" noChangeArrowheads="1" noTextEdit="1"/>
          </p:cNvSpPr>
          <p:nvPr>
            <p:ph type="sldImg"/>
          </p:nvPr>
        </p:nvSpPr>
        <p:spPr>
          <a:xfrm>
            <a:off x="3168650" y="173038"/>
            <a:ext cx="2959100" cy="2220912"/>
          </a:xfrm>
          <a:ln/>
        </p:spPr>
      </p:sp>
      <p:sp>
        <p:nvSpPr>
          <p:cNvPr id="106499" name="Rectangle 3"/>
          <p:cNvSpPr>
            <a:spLocks noGrp="1" noChangeArrowheads="1"/>
          </p:cNvSpPr>
          <p:nvPr>
            <p:ph type="body" idx="1"/>
          </p:nvPr>
        </p:nvSpPr>
        <p:spPr/>
        <p:txBody>
          <a:bodyPr/>
          <a:lstStyle/>
          <a:p>
            <a:pPr>
              <a:buFontTx/>
              <a:buChar char="•"/>
            </a:pPr>
            <a:r>
              <a:rPr lang="en-US" altLang="en-US" sz="1400"/>
              <a:t>Formication </a:t>
            </a:r>
          </a:p>
          <a:p>
            <a:pPr>
              <a:buFontTx/>
              <a:buChar char="•"/>
            </a:pPr>
            <a:r>
              <a:rPr lang="en-US" altLang="en-US" sz="1400"/>
              <a:t>Absence of sebum</a:t>
            </a:r>
          </a:p>
          <a:p>
            <a:pPr>
              <a:buFontTx/>
              <a:buChar char="•"/>
            </a:pPr>
            <a:r>
              <a:rPr lang="en-US" altLang="en-US" sz="1400"/>
              <a:t>Hyperpyrexia</a:t>
            </a:r>
          </a:p>
          <a:p>
            <a:pPr>
              <a:buFontTx/>
              <a:buChar char="•"/>
            </a:pPr>
            <a:r>
              <a:rPr lang="en-US" altLang="en-US" sz="1400"/>
              <a:t>Presence of toxic substances</a:t>
            </a:r>
          </a:p>
          <a:p>
            <a:pPr>
              <a:spcBef>
                <a:spcPct val="0"/>
              </a:spcBef>
            </a:pPr>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38</a:t>
            </a:fld>
            <a:endParaRPr lang="en-US" dirty="0"/>
          </a:p>
        </p:txBody>
      </p:sp>
    </p:spTree>
    <p:extLst>
      <p:ext uri="{BB962C8B-B14F-4D97-AF65-F5344CB8AC3E}">
        <p14:creationId xmlns:p14="http://schemas.microsoft.com/office/powerpoint/2010/main" val="3949228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49617">
              <a:defRPr sz="2400">
                <a:solidFill>
                  <a:schemeClr val="tx1"/>
                </a:solidFill>
                <a:latin typeface="Times" pitchFamily="28" charset="0"/>
                <a:cs typeface="Arial" charset="0"/>
              </a:defRPr>
            </a:lvl1pPr>
            <a:lvl2pPr marL="770226" indent="-296241" defTabSz="949617">
              <a:defRPr sz="2400">
                <a:solidFill>
                  <a:schemeClr val="tx1"/>
                </a:solidFill>
                <a:latin typeface="Times" pitchFamily="28" charset="0"/>
                <a:cs typeface="Arial" charset="0"/>
              </a:defRPr>
            </a:lvl2pPr>
            <a:lvl3pPr marL="1184968" indent="-236995" defTabSz="949617">
              <a:defRPr sz="2400">
                <a:solidFill>
                  <a:schemeClr val="tx1"/>
                </a:solidFill>
                <a:latin typeface="Times" pitchFamily="28" charset="0"/>
                <a:cs typeface="Arial" charset="0"/>
              </a:defRPr>
            </a:lvl3pPr>
            <a:lvl4pPr marL="1658954" indent="-236995" defTabSz="949617">
              <a:defRPr sz="2400">
                <a:solidFill>
                  <a:schemeClr val="tx1"/>
                </a:solidFill>
                <a:latin typeface="Times" pitchFamily="28" charset="0"/>
                <a:cs typeface="Arial" charset="0"/>
              </a:defRPr>
            </a:lvl4pPr>
            <a:lvl5pPr marL="2132940" indent="-236995" defTabSz="949617">
              <a:defRPr sz="2400">
                <a:solidFill>
                  <a:schemeClr val="tx1"/>
                </a:solidFill>
                <a:latin typeface="Times" pitchFamily="28" charset="0"/>
                <a:cs typeface="Arial" charset="0"/>
              </a:defRPr>
            </a:lvl5pPr>
            <a:lvl6pPr marL="2606926" indent="-236995" defTabSz="949617" eaLnBrk="0" fontAlgn="base" hangingPunct="0">
              <a:spcBef>
                <a:spcPct val="0"/>
              </a:spcBef>
              <a:spcAft>
                <a:spcPct val="0"/>
              </a:spcAft>
              <a:defRPr sz="2400">
                <a:solidFill>
                  <a:schemeClr val="tx1"/>
                </a:solidFill>
                <a:latin typeface="Times" pitchFamily="28" charset="0"/>
                <a:cs typeface="Arial" charset="0"/>
              </a:defRPr>
            </a:lvl6pPr>
            <a:lvl7pPr marL="3080912" indent="-236995" defTabSz="949617" eaLnBrk="0" fontAlgn="base" hangingPunct="0">
              <a:spcBef>
                <a:spcPct val="0"/>
              </a:spcBef>
              <a:spcAft>
                <a:spcPct val="0"/>
              </a:spcAft>
              <a:defRPr sz="2400">
                <a:solidFill>
                  <a:schemeClr val="tx1"/>
                </a:solidFill>
                <a:latin typeface="Times" pitchFamily="28" charset="0"/>
                <a:cs typeface="Arial" charset="0"/>
              </a:defRPr>
            </a:lvl7pPr>
            <a:lvl8pPr marL="3554898" indent="-236995" defTabSz="949617" eaLnBrk="0" fontAlgn="base" hangingPunct="0">
              <a:spcBef>
                <a:spcPct val="0"/>
              </a:spcBef>
              <a:spcAft>
                <a:spcPct val="0"/>
              </a:spcAft>
              <a:defRPr sz="2400">
                <a:solidFill>
                  <a:schemeClr val="tx1"/>
                </a:solidFill>
                <a:latin typeface="Times" pitchFamily="28" charset="0"/>
                <a:cs typeface="Arial" charset="0"/>
              </a:defRPr>
            </a:lvl8pPr>
            <a:lvl9pPr marL="4028884" indent="-236995" defTabSz="949617" eaLnBrk="0" fontAlgn="base" hangingPunct="0">
              <a:spcBef>
                <a:spcPct val="0"/>
              </a:spcBef>
              <a:spcAft>
                <a:spcPct val="0"/>
              </a:spcAft>
              <a:defRPr sz="2400">
                <a:solidFill>
                  <a:schemeClr val="tx1"/>
                </a:solidFill>
                <a:latin typeface="Times" pitchFamily="28" charset="0"/>
                <a:cs typeface="Arial" charset="0"/>
              </a:defRPr>
            </a:lvl9pPr>
          </a:lstStyle>
          <a:p>
            <a:fld id="{13677095-8D74-4D23-8567-D6DECC735593}" type="slidenum">
              <a:rPr lang="en-US" altLang="en-US" sz="1200">
                <a:solidFill>
                  <a:prstClr val="black"/>
                </a:solidFill>
                <a:latin typeface="Eras Demi ITC" pitchFamily="34" charset="0"/>
              </a:rPr>
              <a:pPr/>
              <a:t>40</a:t>
            </a:fld>
            <a:endParaRPr lang="en-US" altLang="en-US" sz="1200">
              <a:solidFill>
                <a:prstClr val="black"/>
              </a:solidFill>
              <a:latin typeface="Eras Demi ITC"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41</a:t>
            </a:fld>
            <a:endParaRPr lang="en-US" dirty="0"/>
          </a:p>
        </p:txBody>
      </p:sp>
    </p:spTree>
    <p:extLst>
      <p:ext uri="{BB962C8B-B14F-4D97-AF65-F5344CB8AC3E}">
        <p14:creationId xmlns:p14="http://schemas.microsoft.com/office/powerpoint/2010/main" val="161659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42</a:t>
            </a:fld>
            <a:endParaRPr lang="en-US" dirty="0"/>
          </a:p>
        </p:txBody>
      </p:sp>
    </p:spTree>
    <p:extLst>
      <p:ext uri="{BB962C8B-B14F-4D97-AF65-F5344CB8AC3E}">
        <p14:creationId xmlns:p14="http://schemas.microsoft.com/office/powerpoint/2010/main" val="1172573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3111091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26074994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31980646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3875"/>
            <a:ext cx="3505200" cy="2628900"/>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1. Observation and monitoring:</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Monitor client mental state and observe for complications such as psychosis, depression, anxiety and severe agitation. Patients who exhibit severe psychiatric symptoms or if the progression of moderate symptoms indicate the potential to become severe, require a transfer to the Brandon Regional Health Centre for appropriate assessment and treatment.</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	Medication: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mainstay of treatment for stimulant withdrawal is based on symptoms.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Analgesics for muscle aches/pains, anti-nausea &amp;</a:t>
            </a:r>
            <a:r>
              <a:rPr lang="en-US" sz="1200" b="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antidiarrheal </a:t>
            </a:r>
            <a:r>
              <a:rPr lang="en-US" sz="1200" kern="1200" dirty="0" smtClean="0">
                <a:solidFill>
                  <a:schemeClr val="tx1"/>
                </a:solidFill>
                <a:effectLst/>
                <a:latin typeface="+mn-lt"/>
                <a:ea typeface="+mn-ea"/>
                <a:cs typeface="+mn-cs"/>
              </a:rPr>
              <a:t>to treat flu-like symptoms associated with stimulant withdrawal.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	Stimulants suppress appetite and increase body activity resulting in a common condition of dehydration. A concentrated effort to rehydrate the body will help the client feel better.</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Encourage client to drink at least 2-3 liters of water per day during stimulant withdrawal. </a:t>
            </a:r>
          </a:p>
          <a:p>
            <a:pPr lvl="0"/>
            <a:r>
              <a:rPr lang="en-US" sz="1200" kern="1200" dirty="0" smtClean="0">
                <a:solidFill>
                  <a:schemeClr val="tx1"/>
                </a:solidFill>
                <a:effectLst/>
                <a:latin typeface="+mn-lt"/>
                <a:ea typeface="+mn-ea"/>
                <a:cs typeface="+mn-cs"/>
              </a:rPr>
              <a:t>Recommend client create incentives to drink more water such as use of lemon, cucumber to change the taste or try flavored vitamin water. </a:t>
            </a:r>
          </a:p>
          <a:p>
            <a:pPr lvl="0"/>
            <a:r>
              <a:rPr lang="en-US" sz="1200" kern="1200" dirty="0" smtClean="0">
                <a:solidFill>
                  <a:schemeClr val="tx1"/>
                </a:solidFill>
                <a:effectLst/>
                <a:latin typeface="+mn-lt"/>
                <a:ea typeface="+mn-ea"/>
                <a:cs typeface="+mn-cs"/>
              </a:rPr>
              <a:t>Suggest other means of ingested fluid, including soups, broths, juices, and foods high in water (i.e. watermelon).</a:t>
            </a:r>
          </a:p>
          <a:p>
            <a:pPr lvl="0"/>
            <a:r>
              <a:rPr lang="en-US" sz="1200" kern="1200" dirty="0" smtClean="0">
                <a:solidFill>
                  <a:schemeClr val="tx1"/>
                </a:solidFill>
                <a:effectLst/>
                <a:latin typeface="+mn-lt"/>
                <a:ea typeface="+mn-ea"/>
                <a:cs typeface="+mn-cs"/>
              </a:rPr>
              <a:t>Suggest client avoid caffeinated beverages because they increase fluid loss</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4.	There is no evidence that physical exercise is helpful for stimulant WM. Physical exercise may prolong withdrawal and make withdrawal symptoms worse. </a:t>
            </a:r>
            <a:r>
              <a:rPr lang="en-US" sz="1200" i="1" kern="1200" dirty="0" smtClean="0">
                <a:solidFill>
                  <a:schemeClr val="tx1"/>
                </a:solidFill>
                <a:effectLst/>
                <a:latin typeface="+mn-lt"/>
                <a:ea typeface="+mn-ea"/>
                <a:cs typeface="+mn-cs"/>
              </a:rPr>
              <a:t>[This is not to be confused with Physical exercise being beneficial for a client experiencing Post-Acute Withdrawal (PAW) vs. Acute Withdrawal symptoms]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Physical exercise as tolerated only.  </a:t>
            </a:r>
          </a:p>
          <a:p>
            <a:endParaRPr lang="en-US" dirty="0"/>
          </a:p>
        </p:txBody>
      </p:sp>
      <p:sp>
        <p:nvSpPr>
          <p:cNvPr id="4" name="Slide Number Placeholder 3"/>
          <p:cNvSpPr>
            <a:spLocks noGrp="1"/>
          </p:cNvSpPr>
          <p:nvPr>
            <p:ph type="sldNum" sz="quarter" idx="10"/>
          </p:nvPr>
        </p:nvSpPr>
        <p:spPr/>
        <p:txBody>
          <a:bodyPr/>
          <a:lstStyle/>
          <a:p>
            <a:fld id="{48757BE3-4EB7-4375-914F-EEFDC5A8BD82}" type="slidenum">
              <a:rPr lang="en-US" smtClean="0"/>
              <a:t>46</a:t>
            </a:fld>
            <a:endParaRPr lang="en-US"/>
          </a:p>
        </p:txBody>
      </p:sp>
    </p:spTree>
    <p:extLst>
      <p:ext uri="{BB962C8B-B14F-4D97-AF65-F5344CB8AC3E}">
        <p14:creationId xmlns:p14="http://schemas.microsoft.com/office/powerpoint/2010/main" val="33892920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475BAAB-3E01-8747-ADB8-D68885C3E6E3}" type="slidenum">
              <a:rPr lang="en-US" smtClean="0"/>
              <a:t>48</a:t>
            </a:fld>
            <a:endParaRPr lang="en-US" dirty="0"/>
          </a:p>
        </p:txBody>
      </p:sp>
    </p:spTree>
    <p:extLst>
      <p:ext uri="{BB962C8B-B14F-4D97-AF65-F5344CB8AC3E}">
        <p14:creationId xmlns:p14="http://schemas.microsoft.com/office/powerpoint/2010/main" val="11725737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4829CE1-1DAF-4FCC-A2D2-749F57CBF2E8}" type="slidenum">
              <a:rPr lang="en-US" altLang="en-US"/>
              <a:pPr/>
              <a:t>49</a:t>
            </a:fld>
            <a:endParaRPr lang="en-US" altLang="en-US"/>
          </a:p>
        </p:txBody>
      </p:sp>
      <p:sp>
        <p:nvSpPr>
          <p:cNvPr id="108546" name="Rectangle 2"/>
          <p:cNvSpPr>
            <a:spLocks noGrp="1" noRot="1" noChangeAspect="1" noChangeArrowheads="1" noTextEdit="1"/>
          </p:cNvSpPr>
          <p:nvPr>
            <p:ph type="sldImg"/>
          </p:nvPr>
        </p:nvSpPr>
        <p:spPr>
          <a:xfrm>
            <a:off x="3168650" y="173038"/>
            <a:ext cx="2959100" cy="2220912"/>
          </a:xfrm>
          <a:ln/>
        </p:spPr>
      </p:sp>
      <p:sp>
        <p:nvSpPr>
          <p:cNvPr id="108547" name="Rectangle 3"/>
          <p:cNvSpPr>
            <a:spLocks noGrp="1" noChangeArrowheads="1"/>
          </p:cNvSpPr>
          <p:nvPr>
            <p:ph type="body" idx="1"/>
          </p:nvPr>
        </p:nvSpPr>
        <p:spPr/>
        <p:txBody>
          <a:bodyPr/>
          <a:lstStyle/>
          <a:p>
            <a:r>
              <a:rPr lang="en-US" altLang="en-US" b="1"/>
              <a:t>Brain Recovery in Meth Abusers</a:t>
            </a:r>
          </a:p>
          <a:p>
            <a:r>
              <a:rPr lang="en-US" altLang="en-US"/>
              <a:t>Long-term methamphetamine abusers who abstain from the drug for more than a year show signs of structural and functional recovery of nerve cells in a brain region associated with emotion and cognition. Although some chemical signs of cell damage continued after a year of abstinence, some metabolic indicators in the anterior cingulate cortex appeared to return to normal. Using a brain-imaging technique called proton magnetic resonance spectroscopy, Dr. Thomas Nordahl and colleagues at the University of California, Davis found that methamphetamine-addicted men and women showed abnormal metabolite ratios—chemical patterns that can indicate either healthy activity or injury of brain cells. Those who had initiated abstinence in the past 6 months showed some damage-related patterns that were absent in those who had not taken the drug for more than a year and in non-abusers. Patterns reflecting healthy brain activity increased with the duration of abstinence.</a:t>
            </a:r>
          </a:p>
          <a:p>
            <a:r>
              <a:rPr lang="en-US" altLang="en-US" i="1"/>
              <a:t>Archives of General Psychiatry</a:t>
            </a:r>
            <a:r>
              <a:rPr lang="en-US" altLang="en-US"/>
              <a:t> 62(4):444-452, 2005.</a:t>
            </a:r>
          </a:p>
          <a:p>
            <a:pPr>
              <a:spcBef>
                <a:spcPct val="0"/>
              </a:spcBef>
            </a:pPr>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eaLnBrk="0" hangingPunct="0">
              <a:defRPr>
                <a:solidFill>
                  <a:schemeClr val="tx1"/>
                </a:solidFill>
                <a:latin typeface="Times New Roman" pitchFamily="28" charset="0"/>
                <a:cs typeface="Arial" charset="0"/>
              </a:defRPr>
            </a:lvl1pPr>
            <a:lvl2pPr marL="754285" indent="-290110" eaLnBrk="0" hangingPunct="0">
              <a:defRPr>
                <a:solidFill>
                  <a:schemeClr val="tx1"/>
                </a:solidFill>
                <a:latin typeface="Times New Roman" pitchFamily="28" charset="0"/>
                <a:cs typeface="Arial" charset="0"/>
              </a:defRPr>
            </a:lvl2pPr>
            <a:lvl3pPr marL="1160437" indent="-232087" eaLnBrk="0" hangingPunct="0">
              <a:defRPr>
                <a:solidFill>
                  <a:schemeClr val="tx1"/>
                </a:solidFill>
                <a:latin typeface="Times New Roman" pitchFamily="28" charset="0"/>
                <a:cs typeface="Arial" charset="0"/>
              </a:defRPr>
            </a:lvl3pPr>
            <a:lvl4pPr marL="1624614" indent="-232087" eaLnBrk="0" hangingPunct="0">
              <a:defRPr>
                <a:solidFill>
                  <a:schemeClr val="tx1"/>
                </a:solidFill>
                <a:latin typeface="Times New Roman" pitchFamily="28" charset="0"/>
                <a:cs typeface="Arial" charset="0"/>
              </a:defRPr>
            </a:lvl4pPr>
            <a:lvl5pPr marL="2088790" indent="-232087" eaLnBrk="0" hangingPunct="0">
              <a:defRPr>
                <a:solidFill>
                  <a:schemeClr val="tx1"/>
                </a:solidFill>
                <a:latin typeface="Times New Roman" pitchFamily="28" charset="0"/>
                <a:cs typeface="Arial" charset="0"/>
              </a:defRPr>
            </a:lvl5pPr>
            <a:lvl6pPr marL="2552964" indent="-232087" eaLnBrk="0" fontAlgn="base" hangingPunct="0">
              <a:spcBef>
                <a:spcPct val="0"/>
              </a:spcBef>
              <a:spcAft>
                <a:spcPct val="0"/>
              </a:spcAft>
              <a:defRPr>
                <a:solidFill>
                  <a:schemeClr val="tx1"/>
                </a:solidFill>
                <a:latin typeface="Times New Roman" pitchFamily="28" charset="0"/>
                <a:cs typeface="Arial" charset="0"/>
              </a:defRPr>
            </a:lvl6pPr>
            <a:lvl7pPr marL="3017139" indent="-232087" eaLnBrk="0" fontAlgn="base" hangingPunct="0">
              <a:spcBef>
                <a:spcPct val="0"/>
              </a:spcBef>
              <a:spcAft>
                <a:spcPct val="0"/>
              </a:spcAft>
              <a:defRPr>
                <a:solidFill>
                  <a:schemeClr val="tx1"/>
                </a:solidFill>
                <a:latin typeface="Times New Roman" pitchFamily="28" charset="0"/>
                <a:cs typeface="Arial" charset="0"/>
              </a:defRPr>
            </a:lvl7pPr>
            <a:lvl8pPr marL="3481315" indent="-232087" eaLnBrk="0" fontAlgn="base" hangingPunct="0">
              <a:spcBef>
                <a:spcPct val="0"/>
              </a:spcBef>
              <a:spcAft>
                <a:spcPct val="0"/>
              </a:spcAft>
              <a:defRPr>
                <a:solidFill>
                  <a:schemeClr val="tx1"/>
                </a:solidFill>
                <a:latin typeface="Times New Roman" pitchFamily="28" charset="0"/>
                <a:cs typeface="Arial" charset="0"/>
              </a:defRPr>
            </a:lvl8pPr>
            <a:lvl9pPr marL="3945489" indent="-232087" eaLnBrk="0" fontAlgn="base" hangingPunct="0">
              <a:spcBef>
                <a:spcPct val="0"/>
              </a:spcBef>
              <a:spcAft>
                <a:spcPct val="0"/>
              </a:spcAft>
              <a:defRPr>
                <a:solidFill>
                  <a:schemeClr val="tx1"/>
                </a:solidFill>
                <a:latin typeface="Times New Roman" pitchFamily="28" charset="0"/>
                <a:cs typeface="Arial" charset="0"/>
              </a:defRPr>
            </a:lvl9pPr>
          </a:lstStyle>
          <a:p>
            <a:pPr eaLnBrk="1" hangingPunct="1"/>
            <a:fld id="{3FF4B1CC-014A-4AAE-B8D8-3CF0F993BDB0}" type="slidenum">
              <a:rPr lang="en-US" altLang="en-US">
                <a:latin typeface="Comic Sans MS" pitchFamily="66" charset="0"/>
              </a:rPr>
              <a:pPr eaLnBrk="1" hangingPunct="1"/>
              <a:t>50</a:t>
            </a:fld>
            <a:endParaRPr lang="en-US" altLang="en-US">
              <a:latin typeface="Comic Sans MS" pitchFamily="66"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r>
              <a:rPr lang="en-US" altLang="en-US" b="1" dirty="0" smtClean="0"/>
              <a:t>Withdrawal</a:t>
            </a:r>
            <a:r>
              <a:rPr lang="en-US" altLang="en-US" dirty="0" smtClean="0"/>
              <a:t> </a:t>
            </a:r>
          </a:p>
          <a:p>
            <a:pPr marL="171817" indent="-171817">
              <a:buFont typeface="Arial" panose="020B0604020202020204" pitchFamily="34" charset="0"/>
              <a:buChar char="•"/>
            </a:pPr>
            <a:r>
              <a:rPr lang="en-US" altLang="en-US" dirty="0" smtClean="0"/>
              <a:t>lasts from 2 days to 2 weeks</a:t>
            </a:r>
          </a:p>
          <a:p>
            <a:pPr eaLnBrk="1" hangingPunct="1"/>
            <a:r>
              <a:rPr lang="en-US" altLang="en-US" b="1" dirty="0" smtClean="0"/>
              <a:t>Early Abstinence/ Honeymoon</a:t>
            </a:r>
          </a:p>
          <a:p>
            <a:pPr marL="171817" indent="-171817">
              <a:buFont typeface="Arial" panose="020B0604020202020204" pitchFamily="34" charset="0"/>
              <a:buChar char="•"/>
            </a:pPr>
            <a:r>
              <a:rPr lang="en-US" altLang="en-US" dirty="0" smtClean="0"/>
              <a:t>lasts from 2 weeks to 6 weeks</a:t>
            </a:r>
          </a:p>
          <a:p>
            <a:pPr marL="171817" indent="-171817">
              <a:buFont typeface="Arial" panose="020B0604020202020204" pitchFamily="34" charset="0"/>
              <a:buChar char="•"/>
            </a:pPr>
            <a:r>
              <a:rPr lang="en-US" altLang="en-US" dirty="0" smtClean="0"/>
              <a:t>clients start to feel better</a:t>
            </a:r>
          </a:p>
          <a:p>
            <a:pPr eaLnBrk="1" hangingPunct="1"/>
            <a:r>
              <a:rPr lang="en-US" altLang="en-US" b="1" dirty="0" smtClean="0"/>
              <a:t>The Wall </a:t>
            </a:r>
            <a:endParaRPr lang="en-US" altLang="en-US" b="1" dirty="0"/>
          </a:p>
          <a:p>
            <a:pPr marL="171817" indent="-171817">
              <a:buFont typeface="Arial" panose="020B0604020202020204" pitchFamily="34" charset="0"/>
              <a:buChar char="•"/>
            </a:pPr>
            <a:r>
              <a:rPr lang="en-US" altLang="en-US" dirty="0" smtClean="0"/>
              <a:t>6 weeks – 3 months in stimulant recovery</a:t>
            </a:r>
          </a:p>
          <a:p>
            <a:pPr marL="171817" indent="-171817">
              <a:buFont typeface="Arial" panose="020B0604020202020204" pitchFamily="34" charset="0"/>
              <a:buChar char="•"/>
            </a:pPr>
            <a:r>
              <a:rPr lang="en-US" altLang="en-US" dirty="0" smtClean="0"/>
              <a:t>the absence of dopamine – brain not working right </a:t>
            </a:r>
          </a:p>
          <a:p>
            <a:pPr marL="171817" indent="-171817">
              <a:buFont typeface="Arial" panose="020B0604020202020204" pitchFamily="34" charset="0"/>
              <a:buChar char="•"/>
            </a:pPr>
            <a:r>
              <a:rPr lang="en-US" altLang="en-US" dirty="0" smtClean="0"/>
              <a:t>treatment provides knowledge and encouragement that you can get through this – clients need to be taught about the wall so they don’t get over confident</a:t>
            </a:r>
          </a:p>
          <a:p>
            <a:pPr marL="171817" indent="-171817">
              <a:buFont typeface="Arial" panose="020B0604020202020204" pitchFamily="34" charset="0"/>
              <a:buChar char="•"/>
            </a:pPr>
            <a:r>
              <a:rPr lang="en-US" altLang="en-US" dirty="0" smtClean="0"/>
              <a:t>go back to doing more basic stuff – scheduling </a:t>
            </a:r>
          </a:p>
          <a:p>
            <a:pPr marL="171817" indent="-171817">
              <a:buFont typeface="Arial" panose="020B0604020202020204" pitchFamily="34" charset="0"/>
              <a:buChar char="•"/>
            </a:pPr>
            <a:r>
              <a:rPr lang="en-US" altLang="en-US" dirty="0" smtClean="0"/>
              <a:t>looks like depression – tearful, tired during  the day, unable to sleep at night</a:t>
            </a:r>
          </a:p>
          <a:p>
            <a:pPr marL="171817" indent="-171817">
              <a:buFont typeface="Arial" panose="020B0604020202020204" pitchFamily="34" charset="0"/>
              <a:buChar char="•"/>
            </a:pPr>
            <a:r>
              <a:rPr lang="en-US" altLang="en-US" dirty="0" smtClean="0"/>
              <a:t>physical exercise can help reduce the impact of the wall  </a:t>
            </a:r>
          </a:p>
          <a:p>
            <a:pPr marL="171817" indent="-171817">
              <a:buFont typeface="Arial" panose="020B0604020202020204" pitchFamily="34" charset="0"/>
              <a:buChar char="•"/>
            </a:pPr>
            <a:r>
              <a:rPr lang="en-US" altLang="en-US" dirty="0" smtClean="0"/>
              <a:t>often misdiagnosed as depression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51</a:t>
            </a:fld>
            <a:endParaRPr lang="en-US" dirty="0"/>
          </a:p>
        </p:txBody>
      </p:sp>
    </p:spTree>
    <p:extLst>
      <p:ext uri="{BB962C8B-B14F-4D97-AF65-F5344CB8AC3E}">
        <p14:creationId xmlns:p14="http://schemas.microsoft.com/office/powerpoint/2010/main" val="25746244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3875"/>
            <a:ext cx="3505200" cy="2628900"/>
          </a:xfrm>
        </p:spPr>
      </p:sp>
      <p:sp>
        <p:nvSpPr>
          <p:cNvPr id="3" name="Notes Placeholder 2"/>
          <p:cNvSpPr>
            <a:spLocks noGrp="1"/>
          </p:cNvSpPr>
          <p:nvPr>
            <p:ph type="body" idx="1"/>
          </p:nvPr>
        </p:nvSpPr>
        <p:spPr/>
        <p:txBody>
          <a:bodyPr/>
          <a:lstStyle/>
          <a:p>
            <a:r>
              <a:rPr lang="en-US" dirty="0" smtClean="0"/>
              <a:t>Treatment is acute, Recovery looks at chronicity of the disease </a:t>
            </a:r>
          </a:p>
          <a:p>
            <a:endParaRPr lang="en-US" dirty="0" smtClean="0"/>
          </a:p>
          <a:p>
            <a:r>
              <a:rPr lang="en-US" dirty="0" smtClean="0"/>
              <a:t>Stimulants</a:t>
            </a:r>
            <a:r>
              <a:rPr lang="en-US" baseline="0" dirty="0" smtClean="0"/>
              <a:t>, including crystal meth, alter brain function in ways that impact treatment. </a:t>
            </a:r>
            <a:endParaRPr lang="en-US" dirty="0"/>
          </a:p>
        </p:txBody>
      </p:sp>
      <p:sp>
        <p:nvSpPr>
          <p:cNvPr id="4" name="Slide Number Placeholder 3"/>
          <p:cNvSpPr>
            <a:spLocks noGrp="1"/>
          </p:cNvSpPr>
          <p:nvPr>
            <p:ph type="sldNum" sz="quarter" idx="10"/>
          </p:nvPr>
        </p:nvSpPr>
        <p:spPr/>
        <p:txBody>
          <a:bodyPr/>
          <a:lstStyle/>
          <a:p>
            <a:fld id="{48757BE3-4EB7-4375-914F-EEFDC5A8BD82}" type="slidenum">
              <a:rPr lang="en-US" smtClean="0"/>
              <a:t>52</a:t>
            </a:fld>
            <a:endParaRPr lang="en-US"/>
          </a:p>
        </p:txBody>
      </p:sp>
    </p:spTree>
    <p:extLst>
      <p:ext uri="{BB962C8B-B14F-4D97-AF65-F5344CB8AC3E}">
        <p14:creationId xmlns:p14="http://schemas.microsoft.com/office/powerpoint/2010/main" val="15981290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53</a:t>
            </a:fld>
            <a:endParaRPr lang="en-US" dirty="0"/>
          </a:p>
        </p:txBody>
      </p:sp>
    </p:spTree>
    <p:extLst>
      <p:ext uri="{BB962C8B-B14F-4D97-AF65-F5344CB8AC3E}">
        <p14:creationId xmlns:p14="http://schemas.microsoft.com/office/powerpoint/2010/main" val="1949711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475BAAB-3E01-8747-ADB8-D68885C3E6E3}" type="slidenum">
              <a:rPr lang="en-US" smtClean="0"/>
              <a:t>54</a:t>
            </a:fld>
            <a:endParaRPr lang="en-US" dirty="0"/>
          </a:p>
        </p:txBody>
      </p:sp>
    </p:spTree>
    <p:extLst>
      <p:ext uri="{BB962C8B-B14F-4D97-AF65-F5344CB8AC3E}">
        <p14:creationId xmlns:p14="http://schemas.microsoft.com/office/powerpoint/2010/main" val="2621757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35D5A58-C861-4655-AA35-55E90D895A5E}" type="datetimeFigureOut">
              <a:rPr lang="en-CA" smtClean="0"/>
              <a:t>27/04/2018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106301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5D5A58-C861-4655-AA35-55E90D895A5E}" type="datetimeFigureOut">
              <a:rPr lang="en-CA" smtClean="0"/>
              <a:t>27/04/2018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3162684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D5A58-C861-4655-AA35-55E90D895A5E}" type="datetimeFigureOut">
              <a:rPr lang="en-CA" smtClean="0"/>
              <a:t>27/04/2018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3690360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35D5A58-C861-4655-AA35-55E90D895A5E}" type="datetimeFigureOut">
              <a:rPr lang="en-CA" smtClean="0"/>
              <a:t>27/04/2018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637780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35D5A58-C861-4655-AA35-55E90D895A5E}" type="datetimeFigureOut">
              <a:rPr lang="en-CA" smtClean="0"/>
              <a:t>27/04/2018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174136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35D5A58-C861-4655-AA35-55E90D895A5E}" type="datetimeFigureOut">
              <a:rPr lang="en-CA" smtClean="0"/>
              <a:t>27/04/2018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507116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D5A58-C861-4655-AA35-55E90D895A5E}" type="datetimeFigureOut">
              <a:rPr lang="en-CA" smtClean="0"/>
              <a:t>27/04/2018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329770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D5A58-C861-4655-AA35-55E90D895A5E}" type="datetimeFigureOut">
              <a:rPr lang="en-CA" smtClean="0"/>
              <a:t>27/04/2018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1229813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D5A58-C861-4655-AA35-55E90D895A5E}" type="datetimeFigureOut">
              <a:rPr lang="en-CA" smtClean="0"/>
              <a:t>27/04/2018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2189433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5D5A58-C861-4655-AA35-55E90D895A5E}" type="datetimeFigureOut">
              <a:rPr lang="en-CA" smtClean="0"/>
              <a:t>27/04/2018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1480500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5D5A58-C861-4655-AA35-55E90D895A5E}" type="datetimeFigureOut">
              <a:rPr lang="en-CA" smtClean="0"/>
              <a:t>27/04/2018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EAFE42-E29C-4667-8941-4108578295AF}" type="slidenum">
              <a:rPr lang="en-CA" smtClean="0"/>
              <a:t>‹#›</a:t>
            </a:fld>
            <a:endParaRPr lang="en-CA"/>
          </a:p>
        </p:txBody>
      </p:sp>
    </p:spTree>
    <p:extLst>
      <p:ext uri="{BB962C8B-B14F-4D97-AF65-F5344CB8AC3E}">
        <p14:creationId xmlns:p14="http://schemas.microsoft.com/office/powerpoint/2010/main" val="672363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white">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110343" y="595769"/>
            <a:ext cx="6949440" cy="1470025"/>
          </a:xfrm>
          <a:noFill/>
        </p:spPr>
        <p:txBody>
          <a:bodyPr>
            <a:noAutofit/>
          </a:bodyPr>
          <a:lstStyle>
            <a:lvl1pPr>
              <a:defRPr sz="5400">
                <a:solidFill>
                  <a:srgbClr val="007EA2"/>
                </a:solidFill>
                <a:latin typeface="Calibri" panose="020F0502020204030204" pitchFamily="34" charset="0"/>
              </a:defRPr>
            </a:lvl1pPr>
          </a:lstStyle>
          <a:p>
            <a:r>
              <a:rPr lang="en-US" dirty="0" smtClean="0"/>
              <a:t>Click To Edit Master Title Style</a:t>
            </a:r>
            <a:endParaRPr lang="en-US" dirty="0"/>
          </a:p>
        </p:txBody>
      </p:sp>
      <p:sp>
        <p:nvSpPr>
          <p:cNvPr id="11" name="Subtitle 2"/>
          <p:cNvSpPr>
            <a:spLocks noGrp="1"/>
          </p:cNvSpPr>
          <p:nvPr>
            <p:ph type="subTitle" idx="1"/>
          </p:nvPr>
        </p:nvSpPr>
        <p:spPr>
          <a:xfrm>
            <a:off x="1476103" y="4979388"/>
            <a:ext cx="6400800" cy="744231"/>
          </a:xfrm>
        </p:spPr>
        <p:txBody>
          <a:bodyPr>
            <a:noAutofit/>
          </a:bodyPr>
          <a:lstStyle>
            <a:lvl1pPr marL="0" indent="0" algn="ctr">
              <a:buNone/>
              <a:defRPr sz="3600" b="1">
                <a:solidFill>
                  <a:schemeClr val="tx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861440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011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1">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29246" y="281487"/>
            <a:ext cx="6714308" cy="1143000"/>
          </a:xfrm>
        </p:spPr>
        <p:txBody>
          <a:bodyPr>
            <a:noAutofit/>
          </a:bodyPr>
          <a:lstStyle>
            <a:lvl1pPr algn="r">
              <a:defRPr sz="4000">
                <a:solidFill>
                  <a:srgbClr val="007EA2"/>
                </a:solidFill>
                <a:latin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149532" y="1737360"/>
            <a:ext cx="7694022" cy="4844468"/>
          </a:xfrm>
        </p:spPr>
        <p:txBody>
          <a:bodyPr>
            <a:normAutofit/>
          </a:bodyPr>
          <a:lstStyle>
            <a:lvl1pPr>
              <a:defRPr sz="2800">
                <a:latin typeface="Candara" panose="020E0502030303020204" pitchFamily="34" charset="0"/>
              </a:defRPr>
            </a:lvl1pPr>
            <a:lvl2pPr>
              <a:defRPr sz="2400">
                <a:latin typeface="Candara" panose="020E0502030303020204" pitchFamily="34" charset="0"/>
              </a:defRPr>
            </a:lvl2pPr>
            <a:lvl3pPr>
              <a:defRPr sz="2000">
                <a:latin typeface="Candara" panose="020E0502030303020204" pitchFamily="34" charset="0"/>
              </a:defRPr>
            </a:lvl3pPr>
            <a:lvl4pPr>
              <a:defRPr sz="1800">
                <a:latin typeface="Candara" panose="020E0502030303020204" pitchFamily="34" charset="0"/>
              </a:defRPr>
            </a:lvl4pPr>
            <a:lvl5pPr>
              <a:defRPr sz="1800">
                <a:latin typeface="Candara" panose="020E050203030302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15192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blue">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0" y="4095053"/>
            <a:ext cx="9144000" cy="1470025"/>
          </a:xfrm>
        </p:spPr>
        <p:txBody>
          <a:bodyPr>
            <a:normAutofit/>
          </a:bodyPr>
          <a:lstStyle>
            <a:lvl1pPr>
              <a:defRPr sz="3200">
                <a:solidFill>
                  <a:schemeClr val="bg1"/>
                </a:solidFill>
              </a:defRPr>
            </a:lvl1pPr>
          </a:lstStyle>
          <a:p>
            <a:r>
              <a:rPr lang="en-US" dirty="0" smtClean="0"/>
              <a:t>CLICK TO EDIT MASTER TITLE STYLE</a:t>
            </a:r>
            <a:endParaRPr lang="en-US" dirty="0"/>
          </a:p>
        </p:txBody>
      </p:sp>
      <p:sp>
        <p:nvSpPr>
          <p:cNvPr id="8" name="Subtitle 2"/>
          <p:cNvSpPr>
            <a:spLocks noGrp="1"/>
          </p:cNvSpPr>
          <p:nvPr>
            <p:ph type="subTitle" idx="1"/>
          </p:nvPr>
        </p:nvSpPr>
        <p:spPr>
          <a:xfrm>
            <a:off x="1371600" y="4990889"/>
            <a:ext cx="6400800" cy="744231"/>
          </a:xfrm>
        </p:spPr>
        <p:txBody>
          <a:bodyPr>
            <a:normAutofit/>
          </a:bodyPr>
          <a:lstStyle>
            <a:lvl1pPr marL="0" indent="0" algn="ctr">
              <a:buNone/>
              <a:defRPr sz="2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03377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white">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110343" y="595769"/>
            <a:ext cx="6949440" cy="1470025"/>
          </a:xfrm>
          <a:noFill/>
        </p:spPr>
        <p:txBody>
          <a:bodyPr>
            <a:noAutofit/>
          </a:bodyPr>
          <a:lstStyle>
            <a:lvl1pPr>
              <a:defRPr sz="5400">
                <a:solidFill>
                  <a:srgbClr val="007EA2"/>
                </a:solidFill>
                <a:latin typeface="Calibri" panose="020F0502020204030204" pitchFamily="34" charset="0"/>
              </a:defRPr>
            </a:lvl1pPr>
          </a:lstStyle>
          <a:p>
            <a:r>
              <a:rPr lang="en-US" dirty="0" smtClean="0"/>
              <a:t>Click To Edit Master Title Style</a:t>
            </a:r>
            <a:endParaRPr lang="en-US" dirty="0"/>
          </a:p>
        </p:txBody>
      </p:sp>
      <p:sp>
        <p:nvSpPr>
          <p:cNvPr id="11" name="Subtitle 2"/>
          <p:cNvSpPr>
            <a:spLocks noGrp="1"/>
          </p:cNvSpPr>
          <p:nvPr>
            <p:ph type="subTitle" idx="1"/>
          </p:nvPr>
        </p:nvSpPr>
        <p:spPr>
          <a:xfrm>
            <a:off x="1476103" y="4979388"/>
            <a:ext cx="6400800" cy="744231"/>
          </a:xfrm>
        </p:spPr>
        <p:txBody>
          <a:bodyPr>
            <a:noAutofit/>
          </a:bodyPr>
          <a:lstStyle>
            <a:lvl1pPr marL="0" indent="0" algn="ctr">
              <a:buNone/>
              <a:defRPr sz="3600" b="1">
                <a:solidFill>
                  <a:schemeClr val="tx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10882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1">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29246" y="281487"/>
            <a:ext cx="6714308" cy="1143000"/>
          </a:xfrm>
        </p:spPr>
        <p:txBody>
          <a:bodyPr>
            <a:noAutofit/>
          </a:bodyPr>
          <a:lstStyle>
            <a:lvl1pPr algn="r">
              <a:defRPr sz="4000">
                <a:solidFill>
                  <a:srgbClr val="007EA2"/>
                </a:solidFill>
                <a:latin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149532" y="1737360"/>
            <a:ext cx="7694022" cy="4844468"/>
          </a:xfrm>
        </p:spPr>
        <p:txBody>
          <a:bodyPr>
            <a:normAutofit/>
          </a:bodyPr>
          <a:lstStyle>
            <a:lvl1pPr>
              <a:defRPr sz="2800">
                <a:latin typeface="Candara" panose="020E0502030303020204" pitchFamily="34" charset="0"/>
              </a:defRPr>
            </a:lvl1pPr>
            <a:lvl2pPr>
              <a:defRPr sz="2400">
                <a:latin typeface="Candara" panose="020E0502030303020204" pitchFamily="34" charset="0"/>
              </a:defRPr>
            </a:lvl2pPr>
            <a:lvl3pPr>
              <a:defRPr sz="2000">
                <a:latin typeface="Candara" panose="020E0502030303020204" pitchFamily="34" charset="0"/>
              </a:defRPr>
            </a:lvl3pPr>
            <a:lvl4pPr>
              <a:defRPr sz="1800">
                <a:latin typeface="Candara" panose="020E0502030303020204" pitchFamily="34" charset="0"/>
              </a:defRPr>
            </a:lvl4pPr>
            <a:lvl5pPr>
              <a:defRPr sz="1800">
                <a:latin typeface="Candara" panose="020E050203030302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29544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2">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4000">
                <a:solidFill>
                  <a:srgbClr val="007EA2"/>
                </a:solidFill>
                <a:latin typeface="Calibri" panose="020F0502020204030204" pitchFamily="34" charset="0"/>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457200" y="1619794"/>
            <a:ext cx="7440755" cy="4995108"/>
          </a:xfrm>
        </p:spPr>
        <p:txBody>
          <a:bodyPr>
            <a:normAutofit/>
          </a:bodyPr>
          <a:lstStyle>
            <a:lvl1pPr>
              <a:defRPr sz="2800">
                <a:latin typeface="Candara" panose="020E0502030303020204" pitchFamily="34" charset="0"/>
              </a:defRPr>
            </a:lvl1pPr>
            <a:lvl2pPr>
              <a:defRPr sz="2400">
                <a:latin typeface="Candara" panose="020E0502030303020204" pitchFamily="34" charset="0"/>
              </a:defRPr>
            </a:lvl2pPr>
            <a:lvl3pPr>
              <a:defRPr sz="2000">
                <a:latin typeface="Candara" panose="020E0502030303020204" pitchFamily="34" charset="0"/>
              </a:defRPr>
            </a:lvl3pPr>
            <a:lvl4pPr>
              <a:defRPr sz="1800">
                <a:latin typeface="Candara" panose="020E0502030303020204" pitchFamily="34" charset="0"/>
              </a:defRPr>
            </a:lvl4pPr>
            <a:lvl5pPr>
              <a:defRPr sz="1800">
                <a:latin typeface="Candara" panose="020E050203030302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24473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783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slide 2">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352237"/>
            <a:ext cx="8229600" cy="1458109"/>
          </a:xfrm>
        </p:spPr>
        <p:txBody>
          <a:bodyPr>
            <a:noAutofit/>
          </a:bodyPr>
          <a:lstStyle>
            <a:lvl1pPr algn="ctr">
              <a:defRPr sz="4800">
                <a:solidFill>
                  <a:srgbClr val="007EA2"/>
                </a:solidFill>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39723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white">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731520" y="595769"/>
            <a:ext cx="7680960" cy="1470025"/>
          </a:xfrm>
          <a:noFill/>
        </p:spPr>
        <p:txBody>
          <a:bodyPr>
            <a:noAutofit/>
          </a:bodyPr>
          <a:lstStyle>
            <a:lvl1pPr>
              <a:defRPr sz="5400">
                <a:solidFill>
                  <a:srgbClr val="657B27"/>
                </a:solidFill>
                <a:latin typeface="Calibri" panose="020F0502020204030204" pitchFamily="34" charset="0"/>
              </a:defRPr>
            </a:lvl1pPr>
          </a:lstStyle>
          <a:p>
            <a:r>
              <a:rPr lang="en-US" dirty="0" smtClean="0"/>
              <a:t>Click To Edit Master Title Style</a:t>
            </a:r>
            <a:endParaRPr lang="en-US" dirty="0"/>
          </a:p>
        </p:txBody>
      </p:sp>
      <p:sp>
        <p:nvSpPr>
          <p:cNvPr id="11" name="Subtitle 2"/>
          <p:cNvSpPr>
            <a:spLocks noGrp="1"/>
          </p:cNvSpPr>
          <p:nvPr>
            <p:ph type="subTitle" idx="1"/>
          </p:nvPr>
        </p:nvSpPr>
        <p:spPr>
          <a:xfrm>
            <a:off x="1371600" y="4950825"/>
            <a:ext cx="6400800" cy="890362"/>
          </a:xfrm>
        </p:spPr>
        <p:txBody>
          <a:bodyPr>
            <a:noAutofit/>
          </a:bodyPr>
          <a:lstStyle>
            <a:lvl1pPr marL="0" indent="0" algn="ctr">
              <a:buNone/>
              <a:defRPr sz="3600" b="1">
                <a:solidFill>
                  <a:schemeClr val="tx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905106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lide 1">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076995" y="274638"/>
            <a:ext cx="6740434" cy="1143000"/>
          </a:xfrm>
        </p:spPr>
        <p:txBody>
          <a:bodyPr>
            <a:noAutofit/>
          </a:bodyPr>
          <a:lstStyle>
            <a:lvl1pPr algn="r">
              <a:defRPr sz="4000">
                <a:solidFill>
                  <a:srgbClr val="657B27"/>
                </a:solidFill>
                <a:latin typeface="Calibri" panose="020F0502020204030204" pitchFamily="34" charset="0"/>
              </a:defRPr>
            </a:lvl1pPr>
          </a:lstStyle>
          <a:p>
            <a:r>
              <a:rPr lang="en-US" dirty="0" smtClean="0"/>
              <a:t>Click To Edit Master Title Style</a:t>
            </a:r>
            <a:endParaRPr lang="en-US" dirty="0"/>
          </a:p>
        </p:txBody>
      </p:sp>
      <p:sp>
        <p:nvSpPr>
          <p:cNvPr id="9" name="Content Placeholder 2"/>
          <p:cNvSpPr>
            <a:spLocks noGrp="1"/>
          </p:cNvSpPr>
          <p:nvPr>
            <p:ph sz="half" idx="1"/>
          </p:nvPr>
        </p:nvSpPr>
        <p:spPr>
          <a:xfrm>
            <a:off x="1058092" y="1776549"/>
            <a:ext cx="7759338" cy="4805279"/>
          </a:xfrm>
        </p:spPr>
        <p:txBody>
          <a:bodyPr/>
          <a:lstStyle>
            <a:lvl1pPr>
              <a:defRPr sz="2800">
                <a:latin typeface="Candara" panose="020E0502030303020204" pitchFamily="34" charset="0"/>
              </a:defRPr>
            </a:lvl1pPr>
            <a:lvl2pPr>
              <a:defRPr sz="2400">
                <a:latin typeface="Candara" panose="020E0502030303020204" pitchFamily="34" charset="0"/>
              </a:defRPr>
            </a:lvl2pPr>
            <a:lvl3pPr>
              <a:defRPr sz="2000">
                <a:latin typeface="Candara" panose="020E0502030303020204" pitchFamily="34" charset="0"/>
              </a:defRPr>
            </a:lvl3pPr>
            <a:lvl4pPr>
              <a:defRPr sz="1800">
                <a:latin typeface="Candara" panose="020E0502030303020204" pitchFamily="34" charset="0"/>
              </a:defRPr>
            </a:lvl4pPr>
            <a:lvl5pPr>
              <a:defRPr sz="1800">
                <a:latin typeface="Candara" panose="020E050203030302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73034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lide 2">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57200" y="274638"/>
            <a:ext cx="8229600" cy="1143000"/>
          </a:xfrm>
        </p:spPr>
        <p:txBody>
          <a:bodyPr>
            <a:normAutofit/>
          </a:bodyPr>
          <a:lstStyle>
            <a:lvl1pPr algn="l">
              <a:defRPr sz="4000">
                <a:solidFill>
                  <a:srgbClr val="657B27"/>
                </a:solidFill>
              </a:defRPr>
            </a:lvl1pPr>
          </a:lstStyle>
          <a:p>
            <a:r>
              <a:rPr lang="en-US" dirty="0" smtClean="0"/>
              <a:t>Click To Edit Master Title Style</a:t>
            </a:r>
            <a:endParaRPr lang="en-US" dirty="0"/>
          </a:p>
        </p:txBody>
      </p:sp>
      <p:sp>
        <p:nvSpPr>
          <p:cNvPr id="9" name="Content Placeholder 3"/>
          <p:cNvSpPr>
            <a:spLocks noGrp="1"/>
          </p:cNvSpPr>
          <p:nvPr>
            <p:ph sz="half" idx="2"/>
          </p:nvPr>
        </p:nvSpPr>
        <p:spPr>
          <a:xfrm>
            <a:off x="457200" y="1711234"/>
            <a:ext cx="7615646" cy="4903668"/>
          </a:xfrm>
        </p:spPr>
        <p:txBody>
          <a:bodyPr>
            <a:normAutofit/>
          </a:bodyPr>
          <a:lstStyle>
            <a:lvl1pPr>
              <a:defRPr sz="2800">
                <a:latin typeface="Candara" panose="020E0502030303020204" pitchFamily="34" charset="0"/>
              </a:defRPr>
            </a:lvl1pPr>
            <a:lvl2pPr>
              <a:defRPr sz="2400">
                <a:latin typeface="Candara" panose="020E0502030303020204" pitchFamily="34" charset="0"/>
              </a:defRPr>
            </a:lvl2pPr>
            <a:lvl3pPr>
              <a:defRPr sz="2000">
                <a:latin typeface="Candara" panose="020E0502030303020204" pitchFamily="34" charset="0"/>
              </a:defRPr>
            </a:lvl3pPr>
            <a:lvl4pPr>
              <a:defRPr sz="1800">
                <a:latin typeface="Candara" panose="020E0502030303020204" pitchFamily="34" charset="0"/>
              </a:defRPr>
            </a:lvl4pPr>
            <a:lvl5pPr>
              <a:defRPr sz="1800">
                <a:latin typeface="Candara" panose="020E050203030302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6817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3605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8686800" y="6400800"/>
            <a:ext cx="457200" cy="457200"/>
          </a:xfrm>
          <a:prstGeom prst="rect">
            <a:avLst/>
          </a:prstGeom>
          <a:ln/>
        </p:spPr>
        <p:txBody>
          <a:bodyPr/>
          <a:lstStyle>
            <a:lvl1pPr>
              <a:defRPr/>
            </a:lvl1pPr>
          </a:lstStyle>
          <a:p>
            <a:pPr defTabSz="457200">
              <a:defRPr/>
            </a:pPr>
            <a:fld id="{A2CCCDC7-B75D-4777-AFBD-E355BE15EC64}" type="slidenum">
              <a:rPr lang="en-US" altLang="en-US">
                <a:solidFill>
                  <a:prstClr val="black"/>
                </a:solidFill>
                <a:cs typeface="Arial" pitchFamily="34" charset="0"/>
              </a:rPr>
              <a:pPr defTabSz="457200">
                <a:defRPr/>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832079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3"/>
          <p:cNvSpPr>
            <a:spLocks noGrp="1" noChangeArrowheads="1"/>
          </p:cNvSpPr>
          <p:nvPr>
            <p:ph type="sldNum" sz="quarter" idx="10"/>
          </p:nvPr>
        </p:nvSpPr>
        <p:spPr>
          <a:xfrm>
            <a:off x="8686800" y="6400800"/>
            <a:ext cx="457200" cy="457200"/>
          </a:xfrm>
          <a:prstGeom prst="rect">
            <a:avLst/>
          </a:prstGeom>
          <a:ln/>
        </p:spPr>
        <p:txBody>
          <a:bodyPr/>
          <a:lstStyle>
            <a:lvl1pPr>
              <a:defRPr/>
            </a:lvl1pPr>
          </a:lstStyle>
          <a:p>
            <a:pPr defTabSz="457200">
              <a:defRPr/>
            </a:pPr>
            <a:fld id="{EC87F87E-989C-4C4A-98AF-51CD872F1651}" type="slidenum">
              <a:rPr lang="en-US" altLang="en-US">
                <a:solidFill>
                  <a:prstClr val="black"/>
                </a:solidFill>
                <a:cs typeface="Arial" pitchFamily="34" charset="0"/>
              </a:rPr>
              <a:pPr defTabSz="457200">
                <a:defRPr/>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48354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1">
                <a:latin typeface="Candara" panose="020E0502030303020204" pitchFamily="34" charset="0"/>
              </a:defRPr>
            </a:lvl1pPr>
          </a:lstStyle>
          <a:p>
            <a:r>
              <a:rPr lang="en-US" dirty="0" smtClean="0"/>
              <a:t>Click to edit Master title style</a:t>
            </a:r>
            <a:endParaRPr lang="en-CA" dirty="0"/>
          </a:p>
        </p:txBody>
      </p:sp>
      <p:sp>
        <p:nvSpPr>
          <p:cNvPr id="3" name="Content Placeholder 2"/>
          <p:cNvSpPr>
            <a:spLocks noGrp="1"/>
          </p:cNvSpPr>
          <p:nvPr>
            <p:ph sz="half" idx="1"/>
          </p:nvPr>
        </p:nvSpPr>
        <p:spPr>
          <a:xfrm>
            <a:off x="1524000" y="1219200"/>
            <a:ext cx="3733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5410200" y="1219200"/>
            <a:ext cx="3733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3"/>
          <p:cNvSpPr>
            <a:spLocks noGrp="1" noChangeArrowheads="1"/>
          </p:cNvSpPr>
          <p:nvPr>
            <p:ph type="sldNum" sz="quarter" idx="10"/>
          </p:nvPr>
        </p:nvSpPr>
        <p:spPr>
          <a:xfrm>
            <a:off x="8686800" y="6400800"/>
            <a:ext cx="457200" cy="457200"/>
          </a:xfrm>
          <a:prstGeom prst="rect">
            <a:avLst/>
          </a:prstGeom>
          <a:ln/>
        </p:spPr>
        <p:txBody>
          <a:bodyPr/>
          <a:lstStyle>
            <a:lvl1pPr>
              <a:defRPr/>
            </a:lvl1pPr>
          </a:lstStyle>
          <a:p>
            <a:pPr defTabSz="457200">
              <a:defRPr/>
            </a:pPr>
            <a:fld id="{9D8F7FF1-BD50-47E1-98F4-B970D6B8F821}" type="slidenum">
              <a:rPr lang="en-US" altLang="en-US">
                <a:solidFill>
                  <a:prstClr val="black"/>
                </a:solidFill>
                <a:cs typeface="Arial" pitchFamily="34" charset="0"/>
              </a:rPr>
              <a:pPr defTabSz="457200">
                <a:defRPr/>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4110243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1">
                <a:latin typeface="Candara" panose="020E0502030303020204" pitchFamily="34"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b="1">
                <a:latin typeface="Candara" panose="020E0502030303020204" pitchFamily="34" charset="0"/>
              </a:defRPr>
            </a:lvl1pPr>
            <a:lvl2pPr>
              <a:defRPr b="1">
                <a:latin typeface="Candara" panose="020E0502030303020204" pitchFamily="34" charset="0"/>
              </a:defRPr>
            </a:lvl2pPr>
            <a:lvl3pPr>
              <a:defRPr b="1">
                <a:latin typeface="Candara" panose="020E0502030303020204" pitchFamily="34" charset="0"/>
              </a:defRPr>
            </a:lvl3pPr>
            <a:lvl4pPr>
              <a:defRPr b="1">
                <a:latin typeface="Candara" panose="020E0502030303020204" pitchFamily="34" charset="0"/>
              </a:defRPr>
            </a:lvl4pPr>
            <a:lvl5pPr>
              <a:defRPr b="1">
                <a:latin typeface="Candara" panose="020E0502030303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Slide Number Placeholder 3"/>
          <p:cNvSpPr>
            <a:spLocks noGrp="1" noChangeArrowheads="1"/>
          </p:cNvSpPr>
          <p:nvPr>
            <p:ph type="sldNum" sz="quarter" idx="10"/>
          </p:nvPr>
        </p:nvSpPr>
        <p:spPr>
          <a:xfrm>
            <a:off x="8686800" y="6400800"/>
            <a:ext cx="457200" cy="457200"/>
          </a:xfrm>
          <a:prstGeom prst="rect">
            <a:avLst/>
          </a:prstGeom>
          <a:ln/>
        </p:spPr>
        <p:txBody>
          <a:bodyPr/>
          <a:lstStyle>
            <a:lvl1pPr>
              <a:defRPr/>
            </a:lvl1pPr>
          </a:lstStyle>
          <a:p>
            <a:pPr defTabSz="457200">
              <a:defRPr/>
            </a:pPr>
            <a:fld id="{078CB54C-BD4F-4C37-BEED-858E65BE88B3}" type="slidenum">
              <a:rPr lang="en-US" altLang="en-US">
                <a:solidFill>
                  <a:prstClr val="black"/>
                </a:solidFill>
                <a:cs typeface="Arial" pitchFamily="34" charset="0"/>
              </a:rPr>
              <a:pPr defTabSz="457200">
                <a:defRPr/>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68224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D5A58-C861-4655-AA35-55E90D895A5E}" type="datetimeFigureOut">
              <a:rPr lang="en-CA" smtClean="0"/>
              <a:t>27/04/2018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EAFE42-E29C-4667-8941-4108578295AF}" type="slidenum">
              <a:rPr lang="en-CA" smtClean="0"/>
              <a:t>‹#›</a:t>
            </a:fld>
            <a:endParaRPr lang="en-CA"/>
          </a:p>
        </p:txBody>
      </p:sp>
    </p:spTree>
    <p:extLst>
      <p:ext uri="{BB962C8B-B14F-4D97-AF65-F5344CB8AC3E}">
        <p14:creationId xmlns:p14="http://schemas.microsoft.com/office/powerpoint/2010/main" val="895580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566881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457200" rtl="0" eaLnBrk="1" latinLnBrk="0" hangingPunct="1">
        <a:spcBef>
          <a:spcPct val="0"/>
        </a:spcBef>
        <a:buNone/>
        <a:defRPr sz="3600" b="1" kern="1200">
          <a:solidFill>
            <a:schemeClr val="tx1"/>
          </a:solidFill>
          <a:latin typeface="Gill Sans"/>
          <a:ea typeface="+mj-ea"/>
          <a:cs typeface="Gill San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8.xml"/><Relationship Id="rId7" Type="http://schemas.openxmlformats.org/officeDocument/2006/relationships/oleObject" Target="../embeddings/oleObject2.bin"/><Relationship Id="rId2" Type="http://schemas.openxmlformats.org/officeDocument/2006/relationships/slideLayout" Target="../slideLayouts/slideLayout25.xml"/><Relationship Id="rId1" Type="http://schemas.openxmlformats.org/officeDocument/2006/relationships/vmlDrawing" Target="../drawings/vmlDrawing1.vml"/><Relationship Id="rId6" Type="http://schemas.openxmlformats.org/officeDocument/2006/relationships/image" Target="../media/image16.jpeg"/><Relationship Id="rId5" Type="http://schemas.openxmlformats.org/officeDocument/2006/relationships/image" Target="../media/image14.png"/><Relationship Id="rId4" Type="http://schemas.openxmlformats.org/officeDocument/2006/relationships/oleObject" Target="../embeddings/oleObject1.bin"/><Relationship Id="rId9"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8.xml"/><Relationship Id="rId4" Type="http://schemas.microsoft.com/office/2007/relationships/hdphoto" Target="../media/hdphoto5.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19.xml"/><Relationship Id="rId6" Type="http://schemas.openxmlformats.org/officeDocument/2006/relationships/image" Target="../media/image35.jpeg"/><Relationship Id="rId11" Type="http://schemas.openxmlformats.org/officeDocument/2006/relationships/image" Target="../media/image40.png"/><Relationship Id="rId5" Type="http://schemas.microsoft.com/office/2007/relationships/hdphoto" Target="../media/hdphoto7.wdp"/><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8.jpe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ved=2ahUKEwjL1MfegN7YAhUJXKwKHSsiDlwQjRx6BAgAEAY&amp;url=http://www.notey.com/blogs/meth-addiction-help&amp;psig=AOvVaw1EZci78hZzQrleiMWONtDJ&amp;ust=1516244352630053" TargetMode="External"/><Relationship Id="rId2" Type="http://schemas.openxmlformats.org/officeDocument/2006/relationships/notesSlide" Target="../notesSlides/notesSlide42.xml"/><Relationship Id="rId1" Type="http://schemas.openxmlformats.org/officeDocument/2006/relationships/slideLayout" Target="../slideLayouts/slideLayout17.xml"/><Relationship Id="rId4" Type="http://schemas.openxmlformats.org/officeDocument/2006/relationships/image" Target="../media/image46.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3" Type="http://schemas.openxmlformats.org/officeDocument/2006/relationships/hyperlink" Target="http://www.australiandrugsconference.org.au/wp-content/uploads/Dr-Kah-Seong-Loke-Frontline-Management-Acute-Intoxication.pdf%20/" TargetMode="External"/><Relationship Id="rId2" Type="http://schemas.openxmlformats.org/officeDocument/2006/relationships/hyperlink" Target="http://afm.mb.ca/wpcontent/uploads/woocommerce_uploads/2013/03/MethamphetamineBTB.pdf" TargetMode="External"/><Relationship Id="rId1" Type="http://schemas.openxmlformats.org/officeDocument/2006/relationships/slideLayout" Target="../slideLayouts/slideLayout17.xml"/><Relationship Id="rId5" Type="http://schemas.openxmlformats.org/officeDocument/2006/relationships/hyperlink" Target="http://www.uptodateonline.com/" TargetMode="External"/><Relationship Id="rId4" Type="http://schemas.openxmlformats.org/officeDocument/2006/relationships/hyperlink" Target="http://nceta.flinders.edu.au/files/9014/3339/5938/EN59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b="1" dirty="0"/>
              <a:t>Methamphetamine:</a:t>
            </a:r>
            <a:br>
              <a:rPr lang="en-US" altLang="en-US" b="1" dirty="0"/>
            </a:br>
            <a:r>
              <a:rPr lang="en-US" altLang="en-US" b="1" dirty="0"/>
              <a:t>What’s old is new again</a:t>
            </a:r>
            <a:endParaRPr lang="en-CA" b="1" dirty="0"/>
          </a:p>
        </p:txBody>
      </p:sp>
      <p:sp>
        <p:nvSpPr>
          <p:cNvPr id="3" name="Subtitle 2"/>
          <p:cNvSpPr>
            <a:spLocks noGrp="1"/>
          </p:cNvSpPr>
          <p:nvPr>
            <p:ph type="subTitle" idx="1"/>
          </p:nvPr>
        </p:nvSpPr>
        <p:spPr>
          <a:xfrm>
            <a:off x="1371600" y="4848759"/>
            <a:ext cx="6400800" cy="744231"/>
          </a:xfrm>
        </p:spPr>
        <p:txBody>
          <a:bodyPr/>
          <a:lstStyle/>
          <a:p>
            <a:pPr>
              <a:spcBef>
                <a:spcPts val="0"/>
              </a:spcBef>
            </a:pPr>
            <a:r>
              <a:rPr lang="en-CA" dirty="0" smtClean="0"/>
              <a:t>Sheri L. Fandrey, BSP, PhD</a:t>
            </a:r>
          </a:p>
          <a:p>
            <a:pPr>
              <a:spcBef>
                <a:spcPts val="0"/>
              </a:spcBef>
            </a:pPr>
            <a:r>
              <a:rPr lang="en-CA" dirty="0" smtClean="0"/>
              <a:t>Knowledge Exchange Lead</a:t>
            </a:r>
            <a:endParaRPr lang="en-CA" dirty="0"/>
          </a:p>
        </p:txBody>
      </p:sp>
    </p:spTree>
    <p:extLst>
      <p:ext uri="{BB962C8B-B14F-4D97-AF65-F5344CB8AC3E}">
        <p14:creationId xmlns:p14="http://schemas.microsoft.com/office/powerpoint/2010/main" val="128955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Agenda</a:t>
            </a:r>
            <a:endParaRPr lang="en-CA" b="1" dirty="0"/>
          </a:p>
        </p:txBody>
      </p:sp>
      <p:sp>
        <p:nvSpPr>
          <p:cNvPr id="3" name="Content Placeholder 2"/>
          <p:cNvSpPr>
            <a:spLocks noGrp="1"/>
          </p:cNvSpPr>
          <p:nvPr>
            <p:ph sz="half" idx="1"/>
          </p:nvPr>
        </p:nvSpPr>
        <p:spPr>
          <a:xfrm>
            <a:off x="1149532" y="1424487"/>
            <a:ext cx="7694022" cy="5040411"/>
          </a:xfrm>
        </p:spPr>
        <p:txBody>
          <a:bodyPr>
            <a:noAutofit/>
          </a:bodyPr>
          <a:lstStyle/>
          <a:p>
            <a:pPr>
              <a:spcAft>
                <a:spcPts val="800"/>
              </a:spcAft>
            </a:pPr>
            <a:r>
              <a:rPr lang="en-CA" sz="2600" dirty="0" smtClean="0"/>
              <a:t>What are amphetamines &amp; methamphetamine?</a:t>
            </a:r>
          </a:p>
          <a:p>
            <a:pPr>
              <a:spcAft>
                <a:spcPts val="800"/>
              </a:spcAft>
            </a:pPr>
            <a:r>
              <a:rPr lang="en-CA" sz="2600" dirty="0" smtClean="0"/>
              <a:t>How common is methamphetamine use?</a:t>
            </a:r>
          </a:p>
          <a:p>
            <a:pPr>
              <a:spcAft>
                <a:spcPts val="800"/>
              </a:spcAft>
            </a:pPr>
            <a:r>
              <a:rPr lang="en-CA" sz="2600" dirty="0" smtClean="0"/>
              <a:t>How does methamphetamine affect users?</a:t>
            </a:r>
          </a:p>
          <a:p>
            <a:pPr>
              <a:spcAft>
                <a:spcPts val="800"/>
              </a:spcAft>
            </a:pPr>
            <a:r>
              <a:rPr lang="en-CA" sz="2600" dirty="0" smtClean="0"/>
              <a:t>Why does the method of use matter?</a:t>
            </a:r>
          </a:p>
          <a:p>
            <a:pPr>
              <a:spcAft>
                <a:spcPts val="800"/>
              </a:spcAft>
            </a:pPr>
            <a:r>
              <a:rPr lang="en-CA" sz="2600" dirty="0" smtClean="0"/>
              <a:t>Who is at higher risk from meth use?</a:t>
            </a:r>
          </a:p>
          <a:p>
            <a:pPr>
              <a:spcAft>
                <a:spcPts val="800"/>
              </a:spcAft>
            </a:pPr>
            <a:r>
              <a:rPr lang="en-CA" sz="2600" dirty="0" smtClean="0"/>
              <a:t>What do meth users look like?</a:t>
            </a:r>
          </a:p>
          <a:p>
            <a:pPr>
              <a:spcAft>
                <a:spcPts val="800"/>
              </a:spcAft>
            </a:pPr>
            <a:r>
              <a:rPr lang="en-CA" sz="2600" dirty="0" smtClean="0"/>
              <a:t>What are the short- and long-term effects?</a:t>
            </a:r>
          </a:p>
          <a:p>
            <a:pPr>
              <a:spcAft>
                <a:spcPts val="800"/>
              </a:spcAft>
            </a:pPr>
            <a:r>
              <a:rPr lang="en-CA" sz="2600" dirty="0" smtClean="0"/>
              <a:t>How can we deal with someone who is using?</a:t>
            </a:r>
          </a:p>
          <a:p>
            <a:pPr>
              <a:spcAft>
                <a:spcPts val="800"/>
              </a:spcAft>
            </a:pPr>
            <a:r>
              <a:rPr lang="en-CA" sz="2600" dirty="0" smtClean="0"/>
              <a:t>Does anyone recover from meth addiction?</a:t>
            </a:r>
          </a:p>
          <a:p>
            <a:pPr>
              <a:spcAft>
                <a:spcPts val="800"/>
              </a:spcAft>
            </a:pPr>
            <a:endParaRPr lang="en-CA" sz="2600" dirty="0"/>
          </a:p>
        </p:txBody>
      </p:sp>
    </p:spTree>
    <p:extLst>
      <p:ext uri="{BB962C8B-B14F-4D97-AF65-F5344CB8AC3E}">
        <p14:creationId xmlns:p14="http://schemas.microsoft.com/office/powerpoint/2010/main" val="33347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bloximages.chicago2.vip.townnews.com/elkodaily.com/content/tncms/assets/v3/editorial/1/cd/1cdabe2a-f0f0-11e2-a0cb-001a4bcf887a/51ea0a4937436.image.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rcRect/>
          <a:stretch/>
        </p:blipFill>
        <p:spPr bwMode="auto">
          <a:xfrm>
            <a:off x="1"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18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What’s the attraction?</a:t>
            </a:r>
          </a:p>
        </p:txBody>
      </p:sp>
      <p:sp>
        <p:nvSpPr>
          <p:cNvPr id="69635" name="Rectangle 3"/>
          <p:cNvSpPr>
            <a:spLocks noGrp="1" noChangeArrowheads="1"/>
          </p:cNvSpPr>
          <p:nvPr>
            <p:ph sz="half" idx="1"/>
          </p:nvPr>
        </p:nvSpPr>
        <p:spPr/>
        <p:txBody>
          <a:bodyPr>
            <a:normAutofit lnSpcReduction="10000"/>
          </a:bodyPr>
          <a:lstStyle/>
          <a:p>
            <a:pPr eaLnBrk="1" hangingPunct="1">
              <a:spcAft>
                <a:spcPts val="1800"/>
              </a:spcAft>
            </a:pPr>
            <a:r>
              <a:rPr lang="en-US" altLang="en-US" sz="2400" smtClean="0"/>
              <a:t>Stimulants have a long history of recreational use</a:t>
            </a:r>
          </a:p>
          <a:p>
            <a:pPr eaLnBrk="1" hangingPunct="1"/>
            <a:r>
              <a:rPr lang="en-US" altLang="en-US" sz="2400" smtClean="0"/>
              <a:t>The pleasurable sensations include:</a:t>
            </a:r>
          </a:p>
          <a:p>
            <a:pPr lvl="1" eaLnBrk="1" hangingPunct="1"/>
            <a:r>
              <a:rPr lang="en-US" altLang="en-US" sz="2400" smtClean="0"/>
              <a:t>enhanced energy</a:t>
            </a:r>
          </a:p>
          <a:p>
            <a:pPr lvl="1" eaLnBrk="1" hangingPunct="1"/>
            <a:r>
              <a:rPr lang="en-US" altLang="en-US" sz="2400" smtClean="0"/>
              <a:t>alertness</a:t>
            </a:r>
          </a:p>
          <a:p>
            <a:pPr lvl="1" eaLnBrk="1" hangingPunct="1"/>
            <a:r>
              <a:rPr lang="en-US" altLang="en-US" sz="2400" smtClean="0"/>
              <a:t>talkativeness</a:t>
            </a:r>
          </a:p>
          <a:p>
            <a:pPr lvl="1" eaLnBrk="1" hangingPunct="1">
              <a:spcAft>
                <a:spcPts val="1800"/>
              </a:spcAft>
            </a:pPr>
            <a:r>
              <a:rPr lang="en-US" altLang="en-US" sz="2400" smtClean="0"/>
              <a:t>well-being/euphoria</a:t>
            </a:r>
          </a:p>
          <a:p>
            <a:pPr eaLnBrk="1" hangingPunct="1"/>
            <a:r>
              <a:rPr lang="en-US" altLang="en-US" sz="2400" smtClean="0"/>
              <a:t>Stimulants are well accepted by our society</a:t>
            </a:r>
          </a:p>
          <a:p>
            <a:pPr lvl="1" eaLnBrk="1" hangingPunct="1">
              <a:spcAft>
                <a:spcPts val="1800"/>
              </a:spcAft>
            </a:pPr>
            <a:r>
              <a:rPr lang="en-US" altLang="en-US" sz="2400" smtClean="0"/>
              <a:t>Caffeine, nicotine</a:t>
            </a:r>
          </a:p>
          <a:p>
            <a:pPr eaLnBrk="1" hangingPunct="1"/>
            <a:r>
              <a:rPr lang="en-US" altLang="en-US" sz="2400" smtClean="0"/>
              <a:t>Therapeutic uses</a:t>
            </a:r>
          </a:p>
          <a:p>
            <a:pPr lvl="1" eaLnBrk="1" hangingPunct="1"/>
            <a:r>
              <a:rPr lang="en-US" altLang="en-US" sz="2400" smtClean="0"/>
              <a:t>Obesity (??), narcolepsy, nasal congestion, ADHD</a:t>
            </a:r>
          </a:p>
        </p:txBody>
      </p:sp>
    </p:spTree>
    <p:extLst>
      <p:ext uri="{BB962C8B-B14F-4D97-AF65-F5344CB8AC3E}">
        <p14:creationId xmlns:p14="http://schemas.microsoft.com/office/powerpoint/2010/main" val="19999581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0" end="0"/>
                                            </p:txEl>
                                          </p:spTgt>
                                        </p:tgtEl>
                                        <p:attrNameLst>
                                          <p:attrName>ppt_c</p:attrName>
                                        </p:attrNameLst>
                                      </p:cBhvr>
                                      <p:to>
                                        <a:schemeClr va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1" end="1"/>
                                            </p:txEl>
                                          </p:spTgt>
                                        </p:tgtEl>
                                        <p:attrNameLst>
                                          <p:attrName>ppt_c</p:attrName>
                                        </p:attrNameLst>
                                      </p:cBhvr>
                                      <p:to>
                                        <a:schemeClr val="hlink"/>
                                      </p:to>
                                    </p:animClr>
                                  </p:subTnLst>
                                </p:cTn>
                              </p:par>
                              <p:par>
                                <p:cTn id="11" presetID="1" presetClass="entr" presetSubtype="0" fill="hold" grpId="0" nodeType="withEffect">
                                  <p:stCondLst>
                                    <p:cond delay="0"/>
                                  </p:stCondLst>
                                  <p:childTnLst>
                                    <p:set>
                                      <p:cBhvr>
                                        <p:cTn id="12" dur="1" fill="hold">
                                          <p:stCondLst>
                                            <p:cond delay="499"/>
                                          </p:stCondLst>
                                        </p:cTn>
                                        <p:tgtEl>
                                          <p:spTgt spid="6963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2" end="2"/>
                                            </p:txEl>
                                          </p:spTgt>
                                        </p:tgtEl>
                                        <p:attrNameLst>
                                          <p:attrName>ppt_c</p:attrName>
                                        </p:attrNameLst>
                                      </p:cBhvr>
                                      <p:to>
                                        <a:schemeClr val="hlink"/>
                                      </p:to>
                                    </p:animClr>
                                  </p:subTnLst>
                                </p:cTn>
                              </p:par>
                              <p:par>
                                <p:cTn id="13" presetID="1" presetClass="entr" presetSubtype="0" fill="hold" grpId="0" nodeType="withEffect">
                                  <p:stCondLst>
                                    <p:cond delay="0"/>
                                  </p:stCondLst>
                                  <p:childTnLst>
                                    <p:set>
                                      <p:cBhvr>
                                        <p:cTn id="14" dur="1" fill="hold">
                                          <p:stCondLst>
                                            <p:cond delay="499"/>
                                          </p:stCondLst>
                                        </p:cTn>
                                        <p:tgtEl>
                                          <p:spTgt spid="6963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3" end="3"/>
                                            </p:txEl>
                                          </p:spTgt>
                                        </p:tgtEl>
                                        <p:attrNameLst>
                                          <p:attrName>ppt_c</p:attrName>
                                        </p:attrNameLst>
                                      </p:cBhvr>
                                      <p:to>
                                        <a:schemeClr val="hlink"/>
                                      </p:to>
                                    </p:animClr>
                                  </p:subTnLst>
                                </p:cTn>
                              </p:par>
                              <p:par>
                                <p:cTn id="15" presetID="1" presetClass="entr" presetSubtype="0" fill="hold" grpId="0" nodeType="withEffect">
                                  <p:stCondLst>
                                    <p:cond delay="0"/>
                                  </p:stCondLst>
                                  <p:childTnLst>
                                    <p:set>
                                      <p:cBhvr>
                                        <p:cTn id="16" dur="1" fill="hold">
                                          <p:stCondLst>
                                            <p:cond delay="499"/>
                                          </p:stCondLst>
                                        </p:cTn>
                                        <p:tgtEl>
                                          <p:spTgt spid="6963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4" end="4"/>
                                            </p:txEl>
                                          </p:spTgt>
                                        </p:tgtEl>
                                        <p:attrNameLst>
                                          <p:attrName>ppt_c</p:attrName>
                                        </p:attrNameLst>
                                      </p:cBhvr>
                                      <p:to>
                                        <a:schemeClr val="hlink"/>
                                      </p:to>
                                    </p:animClr>
                                  </p:subTnLst>
                                </p:cTn>
                              </p:par>
                              <p:par>
                                <p:cTn id="17" presetID="1" presetClass="entr" presetSubtype="0" fill="hold" grpId="0" nodeType="withEffect">
                                  <p:stCondLst>
                                    <p:cond delay="0"/>
                                  </p:stCondLst>
                                  <p:childTnLst>
                                    <p:set>
                                      <p:cBhvr>
                                        <p:cTn id="18" dur="1" fill="hold">
                                          <p:stCondLst>
                                            <p:cond delay="499"/>
                                          </p:stCondLst>
                                        </p:cTn>
                                        <p:tgtEl>
                                          <p:spTgt spid="6963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5" end="5"/>
                                            </p:txEl>
                                          </p:spTgt>
                                        </p:tgtEl>
                                        <p:attrNameLst>
                                          <p:attrName>ppt_c</p:attrName>
                                        </p:attrNameLst>
                                      </p:cBhvr>
                                      <p:to>
                                        <a:schemeClr val="hlink"/>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635">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6" end="6"/>
                                            </p:txEl>
                                          </p:spTgt>
                                        </p:tgtEl>
                                        <p:attrNameLst>
                                          <p:attrName>ppt_c</p:attrName>
                                        </p:attrNameLst>
                                      </p:cBhvr>
                                      <p:to>
                                        <a:schemeClr val="hlink"/>
                                      </p:to>
                                    </p:animClr>
                                  </p:subTnLst>
                                </p:cTn>
                              </p:par>
                              <p:par>
                                <p:cTn id="23" presetID="1" presetClass="entr" presetSubtype="0" fill="hold" grpId="0" nodeType="withEffect">
                                  <p:stCondLst>
                                    <p:cond delay="0"/>
                                  </p:stCondLst>
                                  <p:childTnLst>
                                    <p:set>
                                      <p:cBhvr>
                                        <p:cTn id="24" dur="1" fill="hold">
                                          <p:stCondLst>
                                            <p:cond delay="499"/>
                                          </p:stCondLst>
                                        </p:cTn>
                                        <p:tgtEl>
                                          <p:spTgt spid="69635">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7" end="7"/>
                                            </p:txEl>
                                          </p:spTgt>
                                        </p:tgtEl>
                                        <p:attrNameLst>
                                          <p:attrName>ppt_c</p:attrName>
                                        </p:attrNameLst>
                                      </p:cBhvr>
                                      <p:to>
                                        <a:schemeClr val="hlink"/>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9635">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8" end="8"/>
                                            </p:txEl>
                                          </p:spTgt>
                                        </p:tgtEl>
                                        <p:attrNameLst>
                                          <p:attrName>ppt_c</p:attrName>
                                        </p:attrNameLst>
                                      </p:cBhvr>
                                      <p:to>
                                        <a:schemeClr val="hlink"/>
                                      </p:to>
                                    </p:animClr>
                                  </p:subTnLst>
                                </p:cTn>
                              </p:par>
                              <p:par>
                                <p:cTn id="29" presetID="1" presetClass="entr" presetSubtype="0" fill="hold" grpId="0" nodeType="withEffect">
                                  <p:stCondLst>
                                    <p:cond delay="0"/>
                                  </p:stCondLst>
                                  <p:childTnLst>
                                    <p:set>
                                      <p:cBhvr>
                                        <p:cTn id="30" dur="1" fill="hold">
                                          <p:stCondLst>
                                            <p:cond delay="499"/>
                                          </p:stCondLst>
                                        </p:cTn>
                                        <p:tgtEl>
                                          <p:spTgt spid="69635">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69635">
                                            <p:txEl>
                                              <p:pRg st="9" end="9"/>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27644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770087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09449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endParaRPr lang="en-CA"/>
          </a:p>
        </p:txBody>
      </p:sp>
      <p:sp>
        <p:nvSpPr>
          <p:cNvPr id="99334" name="Text Box 6"/>
          <p:cNvSpPr txBox="1">
            <a:spLocks noChangeArrowheads="1"/>
          </p:cNvSpPr>
          <p:nvPr/>
        </p:nvSpPr>
        <p:spPr bwMode="auto">
          <a:xfrm>
            <a:off x="0" y="42862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dirty="0">
                <a:solidFill>
                  <a:schemeClr val="bg1"/>
                </a:solidFill>
                <a:latin typeface="Eras Demi ITC" panose="020B0805030504020804" pitchFamily="34" charset="0"/>
              </a:rPr>
              <a:t>Relationship to Amphetamine</a:t>
            </a:r>
          </a:p>
        </p:txBody>
      </p:sp>
      <p:grpSp>
        <p:nvGrpSpPr>
          <p:cNvPr id="4" name="Group 3"/>
          <p:cNvGrpSpPr/>
          <p:nvPr/>
        </p:nvGrpSpPr>
        <p:grpSpPr>
          <a:xfrm>
            <a:off x="744582" y="1506538"/>
            <a:ext cx="7654835" cy="5260021"/>
            <a:chOff x="1078305" y="1963893"/>
            <a:chExt cx="6808835" cy="4548194"/>
          </a:xfrm>
        </p:grpSpPr>
        <p:pic>
          <p:nvPicPr>
            <p:cNvPr id="3076" name="Picture 4" descr="Related imag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33000"/>
                      </a14:imgEffect>
                    </a14:imgLayer>
                  </a14:imgProps>
                </a:ext>
                <a:ext uri="{28A0092B-C50C-407E-A947-70E740481C1C}">
                  <a14:useLocalDpi xmlns:a14="http://schemas.microsoft.com/office/drawing/2010/main" val="0"/>
                </a:ext>
              </a:extLst>
            </a:blip>
            <a:srcRect/>
            <a:stretch/>
          </p:blipFill>
          <p:spPr bwMode="auto">
            <a:xfrm>
              <a:off x="1078305" y="1963893"/>
              <a:ext cx="6808835" cy="4548194"/>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7485017" y="2050869"/>
              <a:ext cx="248194" cy="261257"/>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341382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altLang="en-US" dirty="0" smtClean="0"/>
              <a:t>What is methamphetamine?</a:t>
            </a:r>
          </a:p>
        </p:txBody>
      </p:sp>
      <p:sp>
        <p:nvSpPr>
          <p:cNvPr id="12292" name="Rectangle 3"/>
          <p:cNvSpPr>
            <a:spLocks noGrp="1" noChangeArrowheads="1"/>
          </p:cNvSpPr>
          <p:nvPr>
            <p:ph sz="half" idx="1"/>
          </p:nvPr>
        </p:nvSpPr>
        <p:spPr>
          <a:xfrm>
            <a:off x="1149532" y="1933302"/>
            <a:ext cx="7694022" cy="4648525"/>
          </a:xfrm>
        </p:spPr>
        <p:txBody>
          <a:bodyPr/>
          <a:lstStyle/>
          <a:p>
            <a:pPr>
              <a:spcAft>
                <a:spcPts val="1800"/>
              </a:spcAft>
            </a:pPr>
            <a:r>
              <a:rPr lang="en-US" altLang="en-US" dirty="0" smtClean="0"/>
              <a:t>The powdered form is commonly referred to as speed, crank, or chalk.</a:t>
            </a:r>
          </a:p>
          <a:p>
            <a:pPr eaLnBrk="1" hangingPunct="1">
              <a:spcAft>
                <a:spcPts val="1800"/>
              </a:spcAft>
            </a:pPr>
            <a:r>
              <a:rPr lang="en-US" altLang="en-US" dirty="0" smtClean="0"/>
              <a:t>Can be pressed into tablets, chunks or sold as capsules.</a:t>
            </a:r>
          </a:p>
          <a:p>
            <a:pPr eaLnBrk="1" hangingPunct="1">
              <a:spcAft>
                <a:spcPts val="1800"/>
              </a:spcAft>
            </a:pPr>
            <a:r>
              <a:rPr lang="en-US" altLang="en-US" dirty="0" smtClean="0"/>
              <a:t>The crystalline form is known as crystal, ice, </a:t>
            </a:r>
            <a:r>
              <a:rPr lang="en-US" altLang="en-US" dirty="0" err="1" smtClean="0"/>
              <a:t>tina</a:t>
            </a:r>
            <a:r>
              <a:rPr lang="en-US" altLang="en-US" dirty="0" smtClean="0"/>
              <a:t> or bitch.</a:t>
            </a:r>
          </a:p>
        </p:txBody>
      </p:sp>
    </p:spTree>
    <p:extLst>
      <p:ext uri="{BB962C8B-B14F-4D97-AF65-F5344CB8AC3E}">
        <p14:creationId xmlns:p14="http://schemas.microsoft.com/office/powerpoint/2010/main" val="2201459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9756" y="84179"/>
            <a:ext cx="8964488" cy="6689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86989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defTabSz="457200"/>
            <a:endParaRPr lang="en-CA">
              <a:solidFill>
                <a:prstClr val="black"/>
              </a:solidFill>
              <a:cs typeface="Arial" pitchFamily="34" charset="0"/>
            </a:endParaRPr>
          </a:p>
        </p:txBody>
      </p:sp>
      <p:sp>
        <p:nvSpPr>
          <p:cNvPr id="61443" name="Text Box 3"/>
          <p:cNvSpPr txBox="1">
            <a:spLocks noChangeArrowheads="1"/>
          </p:cNvSpPr>
          <p:nvPr/>
        </p:nvSpPr>
        <p:spPr bwMode="auto">
          <a:xfrm>
            <a:off x="0" y="42862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457200">
              <a:spcBef>
                <a:spcPct val="50000"/>
              </a:spcBef>
            </a:pPr>
            <a:r>
              <a:rPr lang="en-US" altLang="en-US" sz="4400" dirty="0">
                <a:solidFill>
                  <a:prstClr val="white"/>
                </a:solidFill>
                <a:latin typeface="Eras Demi ITC" panose="020B0805030504020804" pitchFamily="34" charset="0"/>
                <a:cs typeface="Arial" pitchFamily="34" charset="0"/>
              </a:rPr>
              <a:t>What does meth look like?</a:t>
            </a:r>
          </a:p>
        </p:txBody>
      </p:sp>
      <p:graphicFrame>
        <p:nvGraphicFramePr>
          <p:cNvPr id="61446" name="Object 6"/>
          <p:cNvGraphicFramePr>
            <a:graphicFrameLocks noChangeAspect="1"/>
          </p:cNvGraphicFramePr>
          <p:nvPr/>
        </p:nvGraphicFramePr>
        <p:xfrm>
          <a:off x="4572000" y="1447800"/>
          <a:ext cx="4572000" cy="2800350"/>
        </p:xfrm>
        <a:graphic>
          <a:graphicData uri="http://schemas.openxmlformats.org/presentationml/2006/ole">
            <mc:AlternateContent xmlns:mc="http://schemas.openxmlformats.org/markup-compatibility/2006">
              <mc:Choice xmlns:v="urn:schemas-microsoft-com:vml" Requires="v">
                <p:oleObj spid="_x0000_s1088" name="Photo Editor Photo" r:id="rId4" imgW="4761905" imgH="3572374" progId="MSPhotoEd.3">
                  <p:embed/>
                </p:oleObj>
              </mc:Choice>
              <mc:Fallback>
                <p:oleObj name="Photo Editor Photo" r:id="rId4" imgW="4761905" imgH="3572374"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447800"/>
                        <a:ext cx="4572000"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445" name="Picture 5" descr="methr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47799"/>
            <a:ext cx="4572000" cy="2740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1447" name="Object 7"/>
          <p:cNvGraphicFramePr>
            <a:graphicFrameLocks noChangeAspect="1"/>
          </p:cNvGraphicFramePr>
          <p:nvPr/>
        </p:nvGraphicFramePr>
        <p:xfrm>
          <a:off x="0" y="4187825"/>
          <a:ext cx="4572000" cy="2670175"/>
        </p:xfrm>
        <a:graphic>
          <a:graphicData uri="http://schemas.openxmlformats.org/presentationml/2006/ole">
            <mc:AlternateContent xmlns:mc="http://schemas.openxmlformats.org/markup-compatibility/2006">
              <mc:Choice xmlns:v="urn:schemas-microsoft-com:vml" Requires="v">
                <p:oleObj spid="_x0000_s1089" name="Photo Editor Photo" r:id="rId7" imgW="4896533" imgH="3809524" progId="MSPhotoEd.3">
                  <p:embed/>
                </p:oleObj>
              </mc:Choice>
              <mc:Fallback>
                <p:oleObj name="Photo Editor Photo" r:id="rId7" imgW="4896533" imgH="3809524"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t="12001"/>
                      <a:stretch>
                        <a:fillRect/>
                      </a:stretch>
                    </p:blipFill>
                    <p:spPr bwMode="auto">
                      <a:xfrm>
                        <a:off x="0" y="4187825"/>
                        <a:ext cx="4572000"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1444" name="Picture 4" descr="Amphetamine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248150"/>
            <a:ext cx="45720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332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defTabSz="457200" eaLnBrk="1" fontAlgn="auto" hangingPunct="1">
              <a:spcBef>
                <a:spcPts val="0"/>
              </a:spcBef>
              <a:spcAft>
                <a:spcPts val="0"/>
              </a:spcAft>
            </a:pPr>
            <a:endParaRPr lang="en-CA" sz="1800">
              <a:solidFill>
                <a:prstClr val="black"/>
              </a:solidFill>
              <a:latin typeface="Calibri"/>
              <a:cs typeface="+mn-cs"/>
            </a:endParaRPr>
          </a:p>
        </p:txBody>
      </p:sp>
      <p:sp>
        <p:nvSpPr>
          <p:cNvPr id="65539" name="Text Box 3"/>
          <p:cNvSpPr txBox="1">
            <a:spLocks noChangeArrowheads="1"/>
          </p:cNvSpPr>
          <p:nvPr/>
        </p:nvSpPr>
        <p:spPr bwMode="auto">
          <a:xfrm>
            <a:off x="0" y="42862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457200" eaLnBrk="1" fontAlgn="auto" hangingPunct="1">
              <a:spcBef>
                <a:spcPct val="50000"/>
              </a:spcBef>
              <a:spcAft>
                <a:spcPts val="0"/>
              </a:spcAft>
            </a:pPr>
            <a:r>
              <a:rPr lang="en-US" altLang="en-US" sz="4400">
                <a:solidFill>
                  <a:prstClr val="white"/>
                </a:solidFill>
                <a:latin typeface="Eras Demi ITC" panose="020B0805030504020804" pitchFamily="34" charset="0"/>
                <a:cs typeface="+mn-cs"/>
              </a:rPr>
              <a:t>What about crystal meth?</a:t>
            </a:r>
          </a:p>
        </p:txBody>
      </p:sp>
      <p:pic>
        <p:nvPicPr>
          <p:cNvPr id="65540" name="Picture 4" descr="methamphetamin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7488"/>
            <a:ext cx="9144000" cy="5370512"/>
          </a:xfrm>
          <a:prstGeom prst="rect">
            <a:avLst/>
          </a:prstGeom>
          <a:noFill/>
          <a:extLst>
            <a:ext uri="{909E8E84-426E-40DD-AFC4-6F175D3DCCD1}">
              <a14:hiddenFill xmlns:a14="http://schemas.microsoft.com/office/drawing/2010/main">
                <a:solidFill>
                  <a:srgbClr val="FFFFFF"/>
                </a:solidFill>
              </a14:hiddenFill>
            </a:ext>
          </a:extLst>
        </p:spPr>
      </p:pic>
      <p:pic>
        <p:nvPicPr>
          <p:cNvPr id="58370" name="Picture 2" descr="38e8c929-c568-4c38-aadd-96d0c183a5c4@af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2" y="1506538"/>
            <a:ext cx="9141178" cy="535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80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4572000" y="0"/>
            <a:ext cx="457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54275" name="Rectangle 3"/>
          <p:cNvSpPr>
            <a:spLocks noGrp="1" noChangeArrowheads="1"/>
          </p:cNvSpPr>
          <p:nvPr>
            <p:ph type="title"/>
          </p:nvPr>
        </p:nvSpPr>
        <p:spPr>
          <a:xfrm>
            <a:off x="4953000" y="2286000"/>
            <a:ext cx="3657600" cy="2286000"/>
          </a:xfrm>
        </p:spPr>
        <p:txBody>
          <a:bodyPr/>
          <a:lstStyle/>
          <a:p>
            <a:pPr algn="ctr"/>
            <a:r>
              <a:rPr lang="en-US" altLang="en-US" sz="6000" dirty="0">
                <a:solidFill>
                  <a:schemeClr val="bg1"/>
                </a:solidFill>
              </a:rPr>
              <a:t>What’s old is new again…</a:t>
            </a:r>
          </a:p>
        </p:txBody>
      </p:sp>
      <p:pic>
        <p:nvPicPr>
          <p:cNvPr id="54276" name="Picture 4" descr="dex2p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307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62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smtClean="0"/>
              <a:t>Why is meth so special?</a:t>
            </a:r>
          </a:p>
        </p:txBody>
      </p:sp>
      <p:sp>
        <p:nvSpPr>
          <p:cNvPr id="74755" name="Rectangle 3"/>
          <p:cNvSpPr>
            <a:spLocks noGrp="1" noChangeArrowheads="1"/>
          </p:cNvSpPr>
          <p:nvPr>
            <p:ph sz="half" idx="1"/>
          </p:nvPr>
        </p:nvSpPr>
        <p:spPr>
          <a:xfrm>
            <a:off x="1149532" y="1484784"/>
            <a:ext cx="7694022" cy="5328592"/>
          </a:xfrm>
        </p:spPr>
        <p:txBody>
          <a:bodyPr>
            <a:normAutofit/>
          </a:bodyPr>
          <a:lstStyle/>
          <a:p>
            <a:pPr eaLnBrk="1" hangingPunct="1">
              <a:spcBef>
                <a:spcPts val="0"/>
              </a:spcBef>
              <a:spcAft>
                <a:spcPts val="1200"/>
              </a:spcAft>
            </a:pPr>
            <a:r>
              <a:rPr lang="en-US" altLang="en-US" dirty="0" smtClean="0"/>
              <a:t>Methamphetamine use is still a concern</a:t>
            </a:r>
          </a:p>
          <a:p>
            <a:pPr lvl="1">
              <a:spcBef>
                <a:spcPts val="0"/>
              </a:spcBef>
              <a:spcAft>
                <a:spcPts val="1200"/>
              </a:spcAft>
            </a:pPr>
            <a:r>
              <a:rPr lang="en-US" altLang="en-US" dirty="0" smtClean="0"/>
              <a:t>Recently, use </a:t>
            </a:r>
            <a:r>
              <a:rPr lang="en-US" altLang="en-US" dirty="0"/>
              <a:t>has risen sharply in </a:t>
            </a:r>
            <a:r>
              <a:rPr lang="en-US" altLang="en-US" dirty="0" smtClean="0"/>
              <a:t>Manitoba</a:t>
            </a:r>
          </a:p>
          <a:p>
            <a:pPr lvl="1" eaLnBrk="1" hangingPunct="1">
              <a:spcBef>
                <a:spcPts val="0"/>
              </a:spcBef>
              <a:spcAft>
                <a:spcPts val="1200"/>
              </a:spcAft>
            </a:pPr>
            <a:r>
              <a:rPr lang="en-US" altLang="en-US" dirty="0" smtClean="0"/>
              <a:t>Does not respect urban and rural boundaries</a:t>
            </a:r>
          </a:p>
          <a:p>
            <a:pPr lvl="1" eaLnBrk="1" hangingPunct="1">
              <a:spcBef>
                <a:spcPts val="0"/>
              </a:spcBef>
              <a:spcAft>
                <a:spcPts val="1200"/>
              </a:spcAft>
            </a:pPr>
            <a:r>
              <a:rPr lang="en-US" altLang="en-US" dirty="0" smtClean="0"/>
              <a:t>Abuse is not restricted to disadvantaged groups</a:t>
            </a:r>
          </a:p>
          <a:p>
            <a:pPr lvl="1">
              <a:spcBef>
                <a:spcPts val="0"/>
              </a:spcBef>
              <a:spcAft>
                <a:spcPts val="1200"/>
              </a:spcAft>
            </a:pPr>
            <a:r>
              <a:rPr lang="en-US" altLang="en-US" dirty="0" smtClean="0"/>
              <a:t>Cost – recently the cost of meth has been greatly reduced (from ~$30/0.1g </a:t>
            </a:r>
            <a:r>
              <a:rPr lang="en-US" altLang="en-US" dirty="0" smtClean="0">
                <a:sym typeface="Wingdings 3" pitchFamily="18" charset="2"/>
              </a:rPr>
              <a:t> $5-10/0.1g)</a:t>
            </a:r>
            <a:endParaRPr lang="en-US" altLang="en-US" dirty="0" smtClean="0"/>
          </a:p>
          <a:p>
            <a:pPr lvl="1" eaLnBrk="1" hangingPunct="1">
              <a:spcBef>
                <a:spcPts val="0"/>
              </a:spcBef>
              <a:spcAft>
                <a:spcPts val="1200"/>
              </a:spcAft>
            </a:pPr>
            <a:r>
              <a:rPr lang="en-US" altLang="en-US" dirty="0" smtClean="0"/>
              <a:t>Large population of people using </a:t>
            </a:r>
            <a:r>
              <a:rPr lang="en-US" altLang="en-US" dirty="0" smtClean="0">
                <a:sym typeface="Wingdings 3" pitchFamily="18" charset="2"/>
              </a:rPr>
              <a:t>  crime rates</a:t>
            </a:r>
          </a:p>
          <a:p>
            <a:pPr lvl="1" eaLnBrk="1" hangingPunct="1">
              <a:spcBef>
                <a:spcPts val="0"/>
              </a:spcBef>
              <a:spcAft>
                <a:spcPts val="600"/>
              </a:spcAft>
            </a:pPr>
            <a:r>
              <a:rPr lang="en-US" altLang="en-US" dirty="0" smtClean="0">
                <a:sym typeface="Wingdings 3" pitchFamily="18" charset="2"/>
              </a:rPr>
              <a:t>Users can be very unpredictable, depending on:</a:t>
            </a:r>
          </a:p>
          <a:p>
            <a:pPr lvl="2">
              <a:spcBef>
                <a:spcPts val="0"/>
              </a:spcBef>
              <a:spcAft>
                <a:spcPts val="600"/>
              </a:spcAft>
            </a:pPr>
            <a:r>
              <a:rPr lang="en-US" altLang="en-US" dirty="0" smtClean="0">
                <a:sym typeface="Wingdings 3" pitchFamily="18" charset="2"/>
              </a:rPr>
              <a:t>How the drug is administered (e.g., smoked vs. IV)</a:t>
            </a:r>
          </a:p>
          <a:p>
            <a:pPr lvl="2">
              <a:spcBef>
                <a:spcPts val="0"/>
              </a:spcBef>
              <a:spcAft>
                <a:spcPts val="600"/>
              </a:spcAft>
            </a:pPr>
            <a:r>
              <a:rPr lang="en-US" altLang="en-US" dirty="0" smtClean="0">
                <a:sym typeface="Wingdings 3" pitchFamily="18" charset="2"/>
              </a:rPr>
              <a:t>Amount &amp; duration of use</a:t>
            </a:r>
          </a:p>
          <a:p>
            <a:pPr lvl="2">
              <a:spcBef>
                <a:spcPts val="0"/>
              </a:spcBef>
              <a:spcAft>
                <a:spcPts val="600"/>
              </a:spcAft>
            </a:pPr>
            <a:r>
              <a:rPr lang="en-US" altLang="en-US" dirty="0" err="1" smtClean="0">
                <a:sym typeface="Wingdings 3" pitchFamily="18" charset="2"/>
              </a:rPr>
              <a:t>Polydrug</a:t>
            </a:r>
            <a:r>
              <a:rPr lang="en-US" altLang="en-US" dirty="0" smtClean="0">
                <a:sym typeface="Wingdings 3" pitchFamily="18" charset="2"/>
              </a:rPr>
              <a:t> use</a:t>
            </a:r>
          </a:p>
          <a:p>
            <a:pPr lvl="2">
              <a:spcBef>
                <a:spcPts val="0"/>
              </a:spcBef>
              <a:spcAft>
                <a:spcPts val="600"/>
              </a:spcAft>
            </a:pPr>
            <a:endParaRPr lang="en-US" altLang="en-US" dirty="0" smtClean="0">
              <a:sym typeface="Wingdings 3" pitchFamily="18" charset="2"/>
            </a:endParaRPr>
          </a:p>
          <a:p>
            <a:pPr lvl="1" eaLnBrk="1" hangingPunct="1">
              <a:spcBef>
                <a:spcPts val="0"/>
              </a:spcBef>
              <a:spcAft>
                <a:spcPts val="600"/>
              </a:spcAft>
            </a:pPr>
            <a:endParaRPr lang="en-US" altLang="en-US" dirty="0" smtClean="0"/>
          </a:p>
        </p:txBody>
      </p:sp>
    </p:spTree>
    <p:extLst>
      <p:ext uri="{BB962C8B-B14F-4D97-AF65-F5344CB8AC3E}">
        <p14:creationId xmlns:p14="http://schemas.microsoft.com/office/powerpoint/2010/main" val="1787298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7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475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75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75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475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7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defTabSz="457200"/>
            <a:endParaRPr lang="en-CA">
              <a:solidFill>
                <a:prstClr val="black"/>
              </a:solidFill>
              <a:cs typeface="Arial" pitchFamily="34" charset="0"/>
            </a:endParaRPr>
          </a:p>
        </p:txBody>
      </p:sp>
      <p:sp>
        <p:nvSpPr>
          <p:cNvPr id="75779" name="Rectangle 3"/>
          <p:cNvSpPr>
            <a:spLocks noChangeArrowheads="1"/>
          </p:cNvSpPr>
          <p:nvPr/>
        </p:nvSpPr>
        <p:spPr bwMode="auto">
          <a:xfrm>
            <a:off x="457200" y="2076994"/>
            <a:ext cx="8229600" cy="455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2"/>
              </a:buClr>
              <a:buSzPct val="75000"/>
              <a:buFont typeface="Wingdings" pitchFamily="28" charset="2"/>
              <a:buChar char="n"/>
              <a:defRPr sz="3200" b="1">
                <a:solidFill>
                  <a:schemeClr val="tx1"/>
                </a:solidFill>
                <a:latin typeface="Tahoma" pitchFamily="34" charset="0"/>
              </a:defRPr>
            </a:lvl1pPr>
            <a:lvl2pPr marL="742950" indent="-285750">
              <a:spcBef>
                <a:spcPct val="20000"/>
              </a:spcBef>
              <a:buClr>
                <a:schemeClr val="tx1"/>
              </a:buClr>
              <a:buSzPct val="75000"/>
              <a:buFont typeface="Wingdings" pitchFamily="28" charset="2"/>
              <a:buChar char="n"/>
              <a:defRPr sz="2800" b="1">
                <a:solidFill>
                  <a:schemeClr val="tx1"/>
                </a:solidFill>
                <a:latin typeface="Tahoma" pitchFamily="34" charset="0"/>
              </a:defRPr>
            </a:lvl2pPr>
            <a:lvl3pPr marL="1143000" indent="-228600">
              <a:spcBef>
                <a:spcPct val="20000"/>
              </a:spcBef>
              <a:buClr>
                <a:srgbClr val="CC0000"/>
              </a:buClr>
              <a:buSzPct val="75000"/>
              <a:buFont typeface="Wingdings" pitchFamily="28" charset="2"/>
              <a:buChar char="n"/>
              <a:defRPr sz="2400" b="1">
                <a:solidFill>
                  <a:schemeClr val="tx1"/>
                </a:solidFill>
                <a:latin typeface="Tahoma" pitchFamily="34" charset="0"/>
              </a:defRPr>
            </a:lvl3pPr>
            <a:lvl4pPr marL="1600200" indent="-228600">
              <a:spcBef>
                <a:spcPct val="20000"/>
              </a:spcBef>
              <a:buClr>
                <a:schemeClr val="tx2"/>
              </a:buClr>
              <a:buSzPct val="75000"/>
              <a:buFont typeface="Wingdings" pitchFamily="28" charset="2"/>
              <a:buChar char="n"/>
              <a:defRPr sz="2000" b="1">
                <a:solidFill>
                  <a:schemeClr val="tx1"/>
                </a:solidFill>
                <a:latin typeface="Tahoma" pitchFamily="34" charset="0"/>
              </a:defRPr>
            </a:lvl4pPr>
            <a:lvl5pPr marL="2057400" indent="-228600">
              <a:spcBef>
                <a:spcPct val="20000"/>
              </a:spcBef>
              <a:buClr>
                <a:schemeClr val="accent1"/>
              </a:buClr>
              <a:buSzPct val="75000"/>
              <a:buFont typeface="Wingdings" pitchFamily="28" charset="2"/>
              <a:buChar char="n"/>
              <a:defRPr sz="2000" b="1">
                <a:solidFill>
                  <a:schemeClr val="tx1"/>
                </a:solidFill>
                <a:latin typeface="Tahoma" pitchFamily="34" charset="0"/>
              </a:defRPr>
            </a:lvl5pPr>
            <a:lvl6pPr marL="2514600" indent="-228600" fontAlgn="base">
              <a:spcBef>
                <a:spcPct val="20000"/>
              </a:spcBef>
              <a:spcAft>
                <a:spcPct val="0"/>
              </a:spcAft>
              <a:buClr>
                <a:schemeClr val="accent1"/>
              </a:buClr>
              <a:buSzPct val="75000"/>
              <a:buFont typeface="Wingdings" pitchFamily="28" charset="2"/>
              <a:buChar char="n"/>
              <a:defRPr sz="2000" b="1">
                <a:solidFill>
                  <a:schemeClr val="tx1"/>
                </a:solidFill>
                <a:latin typeface="Tahoma" pitchFamily="34" charset="0"/>
              </a:defRPr>
            </a:lvl6pPr>
            <a:lvl7pPr marL="2971800" indent="-228600" fontAlgn="base">
              <a:spcBef>
                <a:spcPct val="20000"/>
              </a:spcBef>
              <a:spcAft>
                <a:spcPct val="0"/>
              </a:spcAft>
              <a:buClr>
                <a:schemeClr val="accent1"/>
              </a:buClr>
              <a:buSzPct val="75000"/>
              <a:buFont typeface="Wingdings" pitchFamily="28" charset="2"/>
              <a:buChar char="n"/>
              <a:defRPr sz="2000" b="1">
                <a:solidFill>
                  <a:schemeClr val="tx1"/>
                </a:solidFill>
                <a:latin typeface="Tahoma" pitchFamily="34" charset="0"/>
              </a:defRPr>
            </a:lvl7pPr>
            <a:lvl8pPr marL="3429000" indent="-228600" fontAlgn="base">
              <a:spcBef>
                <a:spcPct val="20000"/>
              </a:spcBef>
              <a:spcAft>
                <a:spcPct val="0"/>
              </a:spcAft>
              <a:buClr>
                <a:schemeClr val="accent1"/>
              </a:buClr>
              <a:buSzPct val="75000"/>
              <a:buFont typeface="Wingdings" pitchFamily="28" charset="2"/>
              <a:buChar char="n"/>
              <a:defRPr sz="2000" b="1">
                <a:solidFill>
                  <a:schemeClr val="tx1"/>
                </a:solidFill>
                <a:latin typeface="Tahoma" pitchFamily="34" charset="0"/>
              </a:defRPr>
            </a:lvl8pPr>
            <a:lvl9pPr marL="3886200" indent="-228600" fontAlgn="base">
              <a:spcBef>
                <a:spcPct val="20000"/>
              </a:spcBef>
              <a:spcAft>
                <a:spcPct val="0"/>
              </a:spcAft>
              <a:buClr>
                <a:schemeClr val="accent1"/>
              </a:buClr>
              <a:buSzPct val="75000"/>
              <a:buFont typeface="Wingdings" pitchFamily="28" charset="2"/>
              <a:buChar char="n"/>
              <a:defRPr sz="2000" b="1">
                <a:solidFill>
                  <a:schemeClr val="tx1"/>
                </a:solidFill>
                <a:latin typeface="Tahoma" pitchFamily="34" charset="0"/>
              </a:defRPr>
            </a:lvl9pPr>
          </a:lstStyle>
          <a:p>
            <a:pPr defTabSz="457200">
              <a:buClr>
                <a:srgbClr val="C0504D"/>
              </a:buClr>
              <a:buFont typeface="Wingdings" pitchFamily="28" charset="2"/>
              <a:buNone/>
            </a:pPr>
            <a:r>
              <a:rPr lang="en-US" altLang="en-US" sz="3600" dirty="0">
                <a:solidFill>
                  <a:prstClr val="black"/>
                </a:solidFill>
                <a:latin typeface="Candara" panose="020E0502030303020204" pitchFamily="34" charset="0"/>
                <a:cs typeface="Arial" pitchFamily="34" charset="0"/>
              </a:rPr>
              <a:t>	“It delivers an intensity of pleasure completely outside the normal range of human experience.  It offers the most wonderful state of consciousness and the most intense sense of being alive, the user will ever enjoy.”</a:t>
            </a:r>
          </a:p>
          <a:p>
            <a:pPr algn="r" defTabSz="457200">
              <a:buClr>
                <a:srgbClr val="C0504D"/>
              </a:buClr>
              <a:buFont typeface="Wingdings" pitchFamily="28" charset="2"/>
              <a:buNone/>
            </a:pPr>
            <a:r>
              <a:rPr lang="en-US" altLang="en-US" sz="3600" dirty="0">
                <a:solidFill>
                  <a:prstClr val="black"/>
                </a:solidFill>
                <a:latin typeface="Candara" panose="020E0502030303020204" pitchFamily="34" charset="0"/>
                <a:cs typeface="Arial" pitchFamily="34" charset="0"/>
              </a:rPr>
              <a:t>	-</a:t>
            </a:r>
            <a:r>
              <a:rPr lang="en-US" altLang="en-US" sz="3600" i="1" dirty="0">
                <a:solidFill>
                  <a:prstClr val="black"/>
                </a:solidFill>
                <a:latin typeface="Candara" panose="020E0502030303020204" pitchFamily="34" charset="0"/>
                <a:cs typeface="Arial" pitchFamily="34" charset="0"/>
              </a:rPr>
              <a:t>Anonymous</a:t>
            </a:r>
          </a:p>
        </p:txBody>
      </p:sp>
      <p:sp>
        <p:nvSpPr>
          <p:cNvPr id="75780" name="Text Box 4"/>
          <p:cNvSpPr txBox="1">
            <a:spLocks noChangeArrowheads="1"/>
          </p:cNvSpPr>
          <p:nvPr/>
        </p:nvSpPr>
        <p:spPr bwMode="auto">
          <a:xfrm>
            <a:off x="0" y="42862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457200">
              <a:spcBef>
                <a:spcPct val="50000"/>
              </a:spcBef>
            </a:pPr>
            <a:r>
              <a:rPr lang="en-US" altLang="en-US" sz="4400" dirty="0">
                <a:solidFill>
                  <a:prstClr val="white"/>
                </a:solidFill>
                <a:latin typeface="Eras Demi ITC" panose="020B0805030504020804" pitchFamily="34" charset="0"/>
                <a:cs typeface="Arial" pitchFamily="34" charset="0"/>
              </a:rPr>
              <a:t>The Power of Meth</a:t>
            </a:r>
          </a:p>
        </p:txBody>
      </p:sp>
    </p:spTree>
    <p:extLst>
      <p:ext uri="{BB962C8B-B14F-4D97-AF65-F5344CB8AC3E}">
        <p14:creationId xmlns:p14="http://schemas.microsoft.com/office/powerpoint/2010/main" val="3667970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4572000" y="0"/>
            <a:ext cx="457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56323" name="Rectangle 3"/>
          <p:cNvSpPr>
            <a:spLocks noGrp="1" noChangeArrowheads="1"/>
          </p:cNvSpPr>
          <p:nvPr>
            <p:ph type="title"/>
          </p:nvPr>
        </p:nvSpPr>
        <p:spPr>
          <a:xfrm>
            <a:off x="5266509" y="2286000"/>
            <a:ext cx="3657600" cy="2286000"/>
          </a:xfrm>
        </p:spPr>
        <p:txBody>
          <a:bodyPr/>
          <a:lstStyle/>
          <a:p>
            <a:pPr algn="ctr"/>
            <a:r>
              <a:rPr lang="en-US" altLang="en-US" sz="7200" dirty="0">
                <a:solidFill>
                  <a:schemeClr val="bg1"/>
                </a:solidFill>
              </a:rPr>
              <a:t>Use </a:t>
            </a:r>
            <a:br>
              <a:rPr lang="en-US" altLang="en-US" sz="7200" dirty="0">
                <a:solidFill>
                  <a:schemeClr val="bg1"/>
                </a:solidFill>
              </a:rPr>
            </a:br>
            <a:r>
              <a:rPr lang="en-US" altLang="en-US" sz="7200" dirty="0">
                <a:solidFill>
                  <a:schemeClr val="bg1"/>
                </a:solidFill>
              </a:rPr>
              <a:t>&amp; </a:t>
            </a:r>
            <a:br>
              <a:rPr lang="en-US" altLang="en-US" sz="7200" dirty="0">
                <a:solidFill>
                  <a:schemeClr val="bg1"/>
                </a:solidFill>
              </a:rPr>
            </a:br>
            <a:r>
              <a:rPr lang="en-US" altLang="en-US" sz="7200" dirty="0">
                <a:solidFill>
                  <a:schemeClr val="bg1"/>
                </a:solidFill>
              </a:rPr>
              <a:t>Users</a:t>
            </a:r>
          </a:p>
        </p:txBody>
      </p:sp>
      <p:pic>
        <p:nvPicPr>
          <p:cNvPr id="5" name="Picture 2" descr="https://thoughtcatalog.files.wordpress.com/2014/10/shutterstock_204460885.jpg?w=700&amp;h=500"/>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51467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907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many people use meth?</a:t>
            </a:r>
            <a:endParaRPr lang="en-CA" dirty="0"/>
          </a:p>
        </p:txBody>
      </p:sp>
      <p:sp>
        <p:nvSpPr>
          <p:cNvPr id="3" name="Content Placeholder 2"/>
          <p:cNvSpPr>
            <a:spLocks noGrp="1"/>
          </p:cNvSpPr>
          <p:nvPr>
            <p:ph sz="half" idx="1"/>
          </p:nvPr>
        </p:nvSpPr>
        <p:spPr>
          <a:xfrm>
            <a:off x="979714" y="1554480"/>
            <a:ext cx="8164286" cy="5107577"/>
          </a:xfrm>
        </p:spPr>
        <p:txBody>
          <a:bodyPr>
            <a:normAutofit fontScale="92500" lnSpcReduction="20000"/>
          </a:bodyPr>
          <a:lstStyle/>
          <a:p>
            <a:pPr>
              <a:spcAft>
                <a:spcPts val="1200"/>
              </a:spcAft>
            </a:pPr>
            <a:r>
              <a:rPr lang="en-US" altLang="en-US" dirty="0" smtClean="0"/>
              <a:t>Overall, methamphetamine use is quite low.  </a:t>
            </a:r>
          </a:p>
          <a:p>
            <a:r>
              <a:rPr lang="en-US" altLang="en-US" dirty="0" smtClean="0"/>
              <a:t>Past year use ranges from 0.2-1%:</a:t>
            </a:r>
            <a:endParaRPr lang="en-US" altLang="en-US" dirty="0"/>
          </a:p>
          <a:p>
            <a:pPr lvl="1"/>
            <a:r>
              <a:rPr lang="en-US" altLang="en-US" dirty="0" smtClean="0"/>
              <a:t>Canadians aged 15+ - 0.2% (CTADS 2015)</a:t>
            </a:r>
          </a:p>
          <a:p>
            <a:pPr lvl="1">
              <a:spcAft>
                <a:spcPts val="1200"/>
              </a:spcAft>
            </a:pPr>
            <a:r>
              <a:rPr lang="en-US" altLang="en-US" dirty="0" smtClean="0"/>
              <a:t>Manitoba students (gr 7-12) – 1% (MYHS 2012-13)</a:t>
            </a:r>
            <a:endParaRPr lang="en-US" altLang="en-US" dirty="0"/>
          </a:p>
          <a:p>
            <a:r>
              <a:rPr lang="en-US" altLang="en-US" dirty="0" smtClean="0"/>
              <a:t>AFM clients (youth &amp; adult)</a:t>
            </a:r>
          </a:p>
          <a:p>
            <a:pPr lvl="1"/>
            <a:r>
              <a:rPr lang="en-US" altLang="en-US" dirty="0" smtClean="0"/>
              <a:t>past year use almost doubled from 2014-15 to 2016-17</a:t>
            </a:r>
          </a:p>
          <a:p>
            <a:pPr lvl="1">
              <a:spcAft>
                <a:spcPts val="1200"/>
              </a:spcAft>
            </a:pPr>
            <a:r>
              <a:rPr lang="en-US" altLang="en-US" dirty="0" smtClean="0"/>
              <a:t>females more likely to report use</a:t>
            </a:r>
          </a:p>
          <a:p>
            <a:r>
              <a:rPr lang="en-US" dirty="0" smtClean="0"/>
              <a:t>Anecdotal reports</a:t>
            </a:r>
          </a:p>
          <a:p>
            <a:pPr lvl="1"/>
            <a:r>
              <a:rPr lang="en-US" dirty="0" smtClean="0"/>
              <a:t>There appears to be an increase in use of meth in some sub-populations (i.e., high risk/vulnerable, street involved)</a:t>
            </a:r>
          </a:p>
          <a:p>
            <a:pPr lvl="1"/>
            <a:r>
              <a:rPr lang="en-US" dirty="0" smtClean="0"/>
              <a:t>These reports indicate IV injection is now the preferred route</a:t>
            </a:r>
          </a:p>
          <a:p>
            <a:pPr lvl="1"/>
            <a:r>
              <a:rPr lang="en-US" dirty="0" smtClean="0"/>
              <a:t>Increased use often linked to scarcity of cocaine in a community/region</a:t>
            </a:r>
            <a:endParaRPr lang="en-CA" dirty="0"/>
          </a:p>
        </p:txBody>
      </p:sp>
    </p:spTree>
    <p:extLst>
      <p:ext uri="{BB962C8B-B14F-4D97-AF65-F5344CB8AC3E}">
        <p14:creationId xmlns:p14="http://schemas.microsoft.com/office/powerpoint/2010/main" val="419969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546279105"/>
              </p:ext>
            </p:extLst>
          </p:nvPr>
        </p:nvGraphicFramePr>
        <p:xfrm>
          <a:off x="914400" y="431075"/>
          <a:ext cx="7981406" cy="64007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904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4" categoryIdx="5"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230443123"/>
              </p:ext>
            </p:extLst>
          </p:nvPr>
        </p:nvGraphicFramePr>
        <p:xfrm>
          <a:off x="613955" y="444137"/>
          <a:ext cx="7720148" cy="56823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722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4" categoryIdx="2"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eaLnBrk="0" fontAlgn="base" hangingPunct="0">
              <a:spcBef>
                <a:spcPct val="0"/>
              </a:spcBef>
              <a:spcAft>
                <a:spcPct val="0"/>
              </a:spcAft>
            </a:pPr>
            <a:endParaRPr lang="en-CA" sz="2400">
              <a:solidFill>
                <a:prstClr val="black"/>
              </a:solidFill>
              <a:latin typeface="Times" pitchFamily="48" charset="0"/>
              <a:cs typeface="Arial" pitchFamily="34" charset="0"/>
            </a:endParaRPr>
          </a:p>
        </p:txBody>
      </p:sp>
      <p:sp>
        <p:nvSpPr>
          <p:cNvPr id="93188" name="Text Box 4"/>
          <p:cNvSpPr txBox="1">
            <a:spLocks noChangeArrowheads="1"/>
          </p:cNvSpPr>
          <p:nvPr/>
        </p:nvSpPr>
        <p:spPr bwMode="auto">
          <a:xfrm>
            <a:off x="0" y="371475"/>
            <a:ext cx="9144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altLang="en-US" sz="4800" dirty="0">
                <a:solidFill>
                  <a:prstClr val="white"/>
                </a:solidFill>
                <a:latin typeface="Eras Demi ITC" panose="020B0805030504020804" pitchFamily="34" charset="0"/>
                <a:cs typeface="Arial" pitchFamily="34" charset="0"/>
              </a:rPr>
              <a:t>How is meth used?</a:t>
            </a:r>
          </a:p>
        </p:txBody>
      </p:sp>
      <p:grpSp>
        <p:nvGrpSpPr>
          <p:cNvPr id="3" name="Group 2"/>
          <p:cNvGrpSpPr/>
          <p:nvPr/>
        </p:nvGrpSpPr>
        <p:grpSpPr>
          <a:xfrm>
            <a:off x="26126" y="2416629"/>
            <a:ext cx="9117874" cy="3467898"/>
            <a:chOff x="1" y="2233749"/>
            <a:chExt cx="9117874" cy="3467898"/>
          </a:xfrm>
        </p:grpSpPr>
        <p:pic>
          <p:nvPicPr>
            <p:cNvPr id="15362" name="Picture 2" descr="http://www.delrayrecoverycenter.com/wp-content/uploads/2011/06/how-is-meth-used.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4485" y="2233749"/>
              <a:ext cx="8975029" cy="24296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4992503"/>
              <a:ext cx="2085702" cy="707886"/>
            </a:xfrm>
            <a:prstGeom prst="rect">
              <a:avLst/>
            </a:prstGeom>
            <a:noFill/>
          </p:spPr>
          <p:txBody>
            <a:bodyPr wrap="square" rtlCol="0">
              <a:spAutoFit/>
            </a:bodyPr>
            <a:lstStyle/>
            <a:p>
              <a:pPr algn="ctr" eaLnBrk="0" fontAlgn="base" hangingPunct="0">
                <a:spcBef>
                  <a:spcPct val="0"/>
                </a:spcBef>
                <a:spcAft>
                  <a:spcPct val="0"/>
                </a:spcAft>
              </a:pPr>
              <a:r>
                <a:rPr lang="en-CA" sz="4000" b="1" dirty="0">
                  <a:solidFill>
                    <a:srgbClr val="4BACC6">
                      <a:lumMod val="75000"/>
                    </a:srgbClr>
                  </a:solidFill>
                  <a:cs typeface="Arial" pitchFamily="34" charset="0"/>
                </a:rPr>
                <a:t>Smoked</a:t>
              </a:r>
            </a:p>
          </p:txBody>
        </p:sp>
        <p:sp>
          <p:nvSpPr>
            <p:cNvPr id="8" name="TextBox 7"/>
            <p:cNvSpPr txBox="1"/>
            <p:nvPr/>
          </p:nvSpPr>
          <p:spPr>
            <a:xfrm>
              <a:off x="2085702" y="4993761"/>
              <a:ext cx="2272937" cy="707886"/>
            </a:xfrm>
            <a:prstGeom prst="rect">
              <a:avLst/>
            </a:prstGeom>
            <a:noFill/>
          </p:spPr>
          <p:txBody>
            <a:bodyPr wrap="square" rtlCol="0">
              <a:spAutoFit/>
            </a:bodyPr>
            <a:lstStyle/>
            <a:p>
              <a:pPr algn="ctr" eaLnBrk="0" fontAlgn="base" hangingPunct="0">
                <a:spcBef>
                  <a:spcPct val="0"/>
                </a:spcBef>
                <a:spcAft>
                  <a:spcPct val="0"/>
                </a:spcAft>
              </a:pPr>
              <a:r>
                <a:rPr lang="en-CA" sz="4000" b="1" dirty="0">
                  <a:solidFill>
                    <a:srgbClr val="4BACC6">
                      <a:lumMod val="75000"/>
                    </a:srgbClr>
                  </a:solidFill>
                  <a:cs typeface="Arial" pitchFamily="34" charset="0"/>
                </a:rPr>
                <a:t>Injected</a:t>
              </a:r>
            </a:p>
          </p:txBody>
        </p:sp>
        <p:sp>
          <p:nvSpPr>
            <p:cNvPr id="9" name="TextBox 8"/>
            <p:cNvSpPr txBox="1"/>
            <p:nvPr/>
          </p:nvSpPr>
          <p:spPr>
            <a:xfrm>
              <a:off x="4572000" y="4993761"/>
              <a:ext cx="2272937" cy="707886"/>
            </a:xfrm>
            <a:prstGeom prst="rect">
              <a:avLst/>
            </a:prstGeom>
            <a:noFill/>
          </p:spPr>
          <p:txBody>
            <a:bodyPr wrap="square" rtlCol="0">
              <a:spAutoFit/>
            </a:bodyPr>
            <a:lstStyle/>
            <a:p>
              <a:pPr algn="ctr" eaLnBrk="0" fontAlgn="base" hangingPunct="0">
                <a:spcBef>
                  <a:spcPct val="0"/>
                </a:spcBef>
                <a:spcAft>
                  <a:spcPct val="0"/>
                </a:spcAft>
              </a:pPr>
              <a:r>
                <a:rPr lang="en-CA" sz="4000" b="1" dirty="0">
                  <a:solidFill>
                    <a:srgbClr val="4BACC6">
                      <a:lumMod val="75000"/>
                    </a:srgbClr>
                  </a:solidFill>
                  <a:cs typeface="Arial" pitchFamily="34" charset="0"/>
                </a:rPr>
                <a:t>Snorted</a:t>
              </a:r>
            </a:p>
          </p:txBody>
        </p:sp>
        <p:sp>
          <p:nvSpPr>
            <p:cNvPr id="10" name="TextBox 9"/>
            <p:cNvSpPr txBox="1"/>
            <p:nvPr/>
          </p:nvSpPr>
          <p:spPr>
            <a:xfrm>
              <a:off x="6975567" y="4992503"/>
              <a:ext cx="2142308" cy="707886"/>
            </a:xfrm>
            <a:prstGeom prst="rect">
              <a:avLst/>
            </a:prstGeom>
            <a:noFill/>
          </p:spPr>
          <p:txBody>
            <a:bodyPr wrap="square" rtlCol="0">
              <a:spAutoFit/>
            </a:bodyPr>
            <a:lstStyle/>
            <a:p>
              <a:pPr algn="ctr" eaLnBrk="0" fontAlgn="base" hangingPunct="0">
                <a:spcBef>
                  <a:spcPct val="0"/>
                </a:spcBef>
                <a:spcAft>
                  <a:spcPct val="0"/>
                </a:spcAft>
              </a:pPr>
              <a:r>
                <a:rPr lang="en-CA" sz="4000" b="1" dirty="0">
                  <a:solidFill>
                    <a:srgbClr val="4BACC6">
                      <a:lumMod val="75000"/>
                    </a:srgbClr>
                  </a:solidFill>
                  <a:cs typeface="Arial" pitchFamily="34" charset="0"/>
                </a:rPr>
                <a:t>Ingested</a:t>
              </a:r>
            </a:p>
          </p:txBody>
        </p:sp>
      </p:grpSp>
      <p:sp>
        <p:nvSpPr>
          <p:cNvPr id="4" name="Oval 3"/>
          <p:cNvSpPr/>
          <p:nvPr/>
        </p:nvSpPr>
        <p:spPr>
          <a:xfrm>
            <a:off x="1928948" y="2416629"/>
            <a:ext cx="2638694" cy="3814355"/>
          </a:xfrm>
          <a:prstGeom prst="ellipse">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CA" sz="2400">
              <a:solidFill>
                <a:prstClr val="white"/>
              </a:solidFill>
            </a:endParaRPr>
          </a:p>
        </p:txBody>
      </p:sp>
    </p:spTree>
    <p:extLst>
      <p:ext uri="{BB962C8B-B14F-4D97-AF65-F5344CB8AC3E}">
        <p14:creationId xmlns:p14="http://schemas.microsoft.com/office/powerpoint/2010/main" val="310251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eaLnBrk="0" fontAlgn="base" hangingPunct="0">
              <a:spcBef>
                <a:spcPct val="0"/>
              </a:spcBef>
              <a:spcAft>
                <a:spcPct val="0"/>
              </a:spcAft>
            </a:pPr>
            <a:endParaRPr lang="en-CA" sz="2400">
              <a:solidFill>
                <a:prstClr val="black"/>
              </a:solidFill>
              <a:latin typeface="Times" pitchFamily="48" charset="0"/>
              <a:cs typeface="Arial" pitchFamily="34" charset="0"/>
            </a:endParaRPr>
          </a:p>
        </p:txBody>
      </p:sp>
      <p:sp>
        <p:nvSpPr>
          <p:cNvPr id="95236" name="Text Box 4"/>
          <p:cNvSpPr txBox="1">
            <a:spLocks noChangeArrowheads="1"/>
          </p:cNvSpPr>
          <p:nvPr/>
        </p:nvSpPr>
        <p:spPr bwMode="auto">
          <a:xfrm>
            <a:off x="0" y="37147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altLang="en-US" sz="4400" dirty="0">
                <a:solidFill>
                  <a:prstClr val="white"/>
                </a:solidFill>
                <a:latin typeface="Eras Demi ITC" panose="020B0805030504020804" pitchFamily="34" charset="0"/>
                <a:cs typeface="Arial" pitchFamily="34" charset="0"/>
              </a:rPr>
              <a:t>Efficiency of delivery</a:t>
            </a:r>
          </a:p>
        </p:txBody>
      </p:sp>
      <p:pic>
        <p:nvPicPr>
          <p:cNvPr id="95237" name="Picture 5" descr="MCj0083587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475" y="1894115"/>
            <a:ext cx="3795713" cy="4481286"/>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4994366" y="2011363"/>
            <a:ext cx="3733800" cy="4605336"/>
          </a:xfrm>
        </p:spPr>
        <p:txBody>
          <a:bodyPr/>
          <a:lstStyle/>
          <a:p>
            <a:r>
              <a:rPr lang="en-US" altLang="en-US" sz="3200" b="1" dirty="0"/>
              <a:t>Ingesting</a:t>
            </a:r>
          </a:p>
          <a:p>
            <a:pPr lvl="1"/>
            <a:r>
              <a:rPr lang="en-US" altLang="en-US" sz="2800" dirty="0"/>
              <a:t>15-30 minutes</a:t>
            </a:r>
          </a:p>
          <a:p>
            <a:r>
              <a:rPr lang="en-US" altLang="en-US" sz="3200" b="1" dirty="0"/>
              <a:t>Snorting</a:t>
            </a:r>
          </a:p>
          <a:p>
            <a:pPr lvl="1"/>
            <a:r>
              <a:rPr lang="en-US" altLang="en-US" sz="2800" dirty="0"/>
              <a:t>3-5 minutes</a:t>
            </a:r>
          </a:p>
          <a:p>
            <a:r>
              <a:rPr lang="en-US" altLang="en-US" sz="3200" b="1" dirty="0" smtClean="0"/>
              <a:t>Injecting</a:t>
            </a:r>
            <a:endParaRPr lang="en-US" altLang="en-US" sz="3200" b="1" dirty="0"/>
          </a:p>
          <a:p>
            <a:pPr lvl="1"/>
            <a:r>
              <a:rPr lang="en-US" altLang="en-US" sz="2800" dirty="0"/>
              <a:t>15-30 seconds</a:t>
            </a:r>
          </a:p>
          <a:p>
            <a:r>
              <a:rPr lang="en-US" altLang="en-US" sz="3200" b="1" dirty="0"/>
              <a:t>Smoking</a:t>
            </a:r>
          </a:p>
          <a:p>
            <a:pPr lvl="1"/>
            <a:r>
              <a:rPr lang="en-US" altLang="en-US" sz="2800" dirty="0"/>
              <a:t>5-10 seconds</a:t>
            </a:r>
          </a:p>
          <a:p>
            <a:endParaRPr lang="en-CA" dirty="0"/>
          </a:p>
        </p:txBody>
      </p:sp>
    </p:spTree>
    <p:extLst>
      <p:ext uri="{BB962C8B-B14F-4D97-AF65-F5344CB8AC3E}">
        <p14:creationId xmlns:p14="http://schemas.microsoft.com/office/powerpoint/2010/main" val="248571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Meth abuse patterns</a:t>
            </a:r>
            <a:endParaRPr lang="en-CA" dirty="0"/>
          </a:p>
        </p:txBody>
      </p:sp>
      <p:sp>
        <p:nvSpPr>
          <p:cNvPr id="3" name="Content Placeholder 2"/>
          <p:cNvSpPr>
            <a:spLocks noGrp="1"/>
          </p:cNvSpPr>
          <p:nvPr>
            <p:ph sz="half" idx="2"/>
          </p:nvPr>
        </p:nvSpPr>
        <p:spPr/>
        <p:txBody>
          <a:bodyPr/>
          <a:lstStyle/>
          <a:p>
            <a:r>
              <a:rPr lang="en-US" altLang="en-US" dirty="0"/>
              <a:t>Low intensity abuse</a:t>
            </a:r>
          </a:p>
          <a:p>
            <a:pPr lvl="1"/>
            <a:r>
              <a:rPr lang="en-US" altLang="en-US" dirty="0"/>
              <a:t>casual user</a:t>
            </a:r>
          </a:p>
          <a:p>
            <a:pPr lvl="1"/>
            <a:r>
              <a:rPr lang="en-US" altLang="en-US" dirty="0" smtClean="0"/>
              <a:t>not </a:t>
            </a:r>
            <a:r>
              <a:rPr lang="en-US" altLang="en-US" dirty="0"/>
              <a:t>psychologically addicted</a:t>
            </a:r>
          </a:p>
          <a:p>
            <a:pPr lvl="1"/>
            <a:r>
              <a:rPr lang="en-US" altLang="en-US" dirty="0" smtClean="0"/>
              <a:t>may be used to control weight</a:t>
            </a:r>
            <a:endParaRPr lang="en-US" altLang="en-US" dirty="0"/>
          </a:p>
          <a:p>
            <a:pPr lvl="1"/>
            <a:r>
              <a:rPr lang="en-US" altLang="en-US" dirty="0"/>
              <a:t>MOST common user</a:t>
            </a:r>
          </a:p>
          <a:p>
            <a:pPr lvl="1">
              <a:lnSpc>
                <a:spcPct val="80000"/>
              </a:lnSpc>
              <a:spcBef>
                <a:spcPct val="0"/>
              </a:spcBef>
              <a:buNone/>
            </a:pPr>
            <a:endParaRPr lang="en-US" altLang="en-US" dirty="0"/>
          </a:p>
          <a:p>
            <a:r>
              <a:rPr lang="en-US" altLang="en-US" dirty="0"/>
              <a:t>Binge abuse</a:t>
            </a:r>
          </a:p>
          <a:p>
            <a:pPr>
              <a:lnSpc>
                <a:spcPct val="80000"/>
              </a:lnSpc>
              <a:spcBef>
                <a:spcPct val="0"/>
              </a:spcBef>
              <a:buNone/>
            </a:pPr>
            <a:endParaRPr lang="en-US" altLang="en-US" dirty="0"/>
          </a:p>
          <a:p>
            <a:r>
              <a:rPr lang="en-US" altLang="en-US" dirty="0"/>
              <a:t>High Intensity</a:t>
            </a:r>
          </a:p>
          <a:p>
            <a:pPr lvl="1"/>
            <a:r>
              <a:rPr lang="en-US" altLang="en-US" dirty="0"/>
              <a:t>“speed freaks</a:t>
            </a:r>
            <a:r>
              <a:rPr lang="en-US" altLang="en-US" dirty="0" smtClean="0"/>
              <a:t>”</a:t>
            </a:r>
            <a:endParaRPr lang="en-US" altLang="en-US" dirty="0"/>
          </a:p>
        </p:txBody>
      </p:sp>
    </p:spTree>
    <p:extLst>
      <p:ext uri="{BB962C8B-B14F-4D97-AF65-F5344CB8AC3E}">
        <p14:creationId xmlns:p14="http://schemas.microsoft.com/office/powerpoint/2010/main" val="2213460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4219" y="0"/>
            <a:ext cx="9129781" cy="1143000"/>
          </a:xfrm>
          <a:solidFill>
            <a:srgbClr val="F7F7F7"/>
          </a:solidFill>
        </p:spPr>
        <p:txBody>
          <a:bodyPr/>
          <a:lstStyle/>
          <a:p>
            <a:r>
              <a:rPr lang="en-CA" sz="4000" dirty="0" smtClean="0"/>
              <a:t>Cycles of methamphetamine use</a:t>
            </a:r>
            <a:endParaRPr lang="en-CA" sz="4000" dirty="0"/>
          </a:p>
        </p:txBody>
      </p:sp>
      <p:grpSp>
        <p:nvGrpSpPr>
          <p:cNvPr id="3093" name="Group 3092"/>
          <p:cNvGrpSpPr/>
          <p:nvPr/>
        </p:nvGrpSpPr>
        <p:grpSpPr>
          <a:xfrm>
            <a:off x="14219" y="1143000"/>
            <a:ext cx="9129781" cy="5715001"/>
            <a:chOff x="14219" y="1143000"/>
            <a:chExt cx="9129781" cy="5715001"/>
          </a:xfrm>
        </p:grpSpPr>
        <p:pic>
          <p:nvPicPr>
            <p:cNvPr id="10250" name="Picture 10" descr="Image result for low intensity pattern meth use cycl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p:blipFill>
          <p:spPr bwMode="auto">
            <a:xfrm>
              <a:off x="14219" y="1143001"/>
              <a:ext cx="9129781" cy="5715000"/>
            </a:xfrm>
            <a:prstGeom prst="rect">
              <a:avLst/>
            </a:prstGeom>
            <a:noFill/>
            <a:extLst>
              <a:ext uri="{909E8E84-426E-40DD-AFC4-6F175D3DCCD1}">
                <a14:hiddenFill xmlns:a14="http://schemas.microsoft.com/office/drawing/2010/main">
                  <a:solidFill>
                    <a:srgbClr val="FFFFFF"/>
                  </a:solidFill>
                </a14:hiddenFill>
              </a:ext>
            </a:extLst>
          </p:spPr>
        </p:pic>
        <p:sp>
          <p:nvSpPr>
            <p:cNvPr id="3092" name="Rectangle 3091"/>
            <p:cNvSpPr/>
            <p:nvPr/>
          </p:nvSpPr>
          <p:spPr>
            <a:xfrm>
              <a:off x="5424348" y="1143000"/>
              <a:ext cx="2909755" cy="1267705"/>
            </a:xfrm>
            <a:prstGeom prst="rect">
              <a:avLst/>
            </a:prstGeom>
            <a:solidFill>
              <a:srgbClr val="F7F7F7"/>
            </a:solidFill>
            <a:ln>
              <a:solidFill>
                <a:srgbClr val="F7F7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3085" name="Group 3084"/>
          <p:cNvGrpSpPr/>
          <p:nvPr/>
        </p:nvGrpSpPr>
        <p:grpSpPr>
          <a:xfrm>
            <a:off x="287383" y="1410790"/>
            <a:ext cx="8399417" cy="4709714"/>
            <a:chOff x="287383" y="1419571"/>
            <a:chExt cx="8399417" cy="4304021"/>
          </a:xfrm>
        </p:grpSpPr>
        <p:cxnSp>
          <p:nvCxnSpPr>
            <p:cNvPr id="12" name="Straight Connector 11"/>
            <p:cNvCxnSpPr/>
            <p:nvPr/>
          </p:nvCxnSpPr>
          <p:spPr>
            <a:xfrm>
              <a:off x="287383" y="3435531"/>
              <a:ext cx="1149531" cy="0"/>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436914" y="1419571"/>
              <a:ext cx="235132" cy="2009429"/>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672046" y="1419571"/>
              <a:ext cx="156754" cy="650355"/>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1828800" y="1645920"/>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flipV="1">
              <a:off x="1905006" y="1645920"/>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013856" y="1668011"/>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flipV="1">
              <a:off x="2090056" y="1724617"/>
              <a:ext cx="17199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2264216" y="1857923"/>
              <a:ext cx="38100" cy="294017"/>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flipV="1">
              <a:off x="2302316" y="1880014"/>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2374153" y="1857923"/>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flipV="1">
              <a:off x="2450359" y="1857923"/>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V="1">
              <a:off x="2559209" y="1880014"/>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flipV="1">
              <a:off x="2635409" y="1857923"/>
              <a:ext cx="171991" cy="502703"/>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flipV="1">
              <a:off x="2839407" y="2069926"/>
              <a:ext cx="204239"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2788349" y="2066609"/>
              <a:ext cx="38100" cy="294017"/>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3015549" y="2031340"/>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3091749" y="2069926"/>
              <a:ext cx="170440" cy="467434"/>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H="1" flipV="1">
              <a:off x="3294198" y="2246661"/>
              <a:ext cx="245809" cy="473621"/>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3243139" y="2243343"/>
              <a:ext cx="38100" cy="294017"/>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540007" y="2707856"/>
              <a:ext cx="927490" cy="0"/>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5077097" y="1618648"/>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flipV="1">
              <a:off x="5153303" y="1618648"/>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5262153" y="1640739"/>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flipV="1">
              <a:off x="5338353" y="1668011"/>
              <a:ext cx="171990" cy="453340"/>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V="1">
              <a:off x="5512513" y="1830651"/>
              <a:ext cx="38100" cy="294017"/>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flipV="1">
              <a:off x="5550613" y="1852742"/>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5622450" y="1830651"/>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flipV="1">
              <a:off x="5698656" y="1830651"/>
              <a:ext cx="85993"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5807506" y="1852742"/>
              <a:ext cx="76200" cy="42400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H="1" flipV="1">
              <a:off x="5883706" y="1830651"/>
              <a:ext cx="171991" cy="502703"/>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H="1" flipV="1">
              <a:off x="6087705" y="2069926"/>
              <a:ext cx="900924" cy="365366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V="1">
              <a:off x="6036646" y="2039337"/>
              <a:ext cx="38100" cy="294017"/>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6996679" y="5704552"/>
              <a:ext cx="566715" cy="0"/>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4467497" y="1470996"/>
              <a:ext cx="444137" cy="124928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911634" y="1419571"/>
              <a:ext cx="165463" cy="636719"/>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075" name="Straight Connector 3074"/>
            <p:cNvCxnSpPr/>
            <p:nvPr/>
          </p:nvCxnSpPr>
          <p:spPr>
            <a:xfrm flipV="1">
              <a:off x="7563394" y="4232366"/>
              <a:ext cx="222069" cy="1491226"/>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083" name="Straight Connector 3082"/>
            <p:cNvCxnSpPr/>
            <p:nvPr/>
          </p:nvCxnSpPr>
          <p:spPr>
            <a:xfrm>
              <a:off x="7785462" y="4245429"/>
              <a:ext cx="901338" cy="0"/>
            </a:xfrm>
            <a:prstGeom prst="line">
              <a:avLst/>
            </a:prstGeom>
            <a:ln w="76200">
              <a:solidFill>
                <a:srgbClr val="FF6600"/>
              </a:solidFill>
            </a:ln>
          </p:spPr>
          <p:style>
            <a:lnRef idx="2">
              <a:schemeClr val="accent1"/>
            </a:lnRef>
            <a:fillRef idx="0">
              <a:schemeClr val="accent1"/>
            </a:fillRef>
            <a:effectRef idx="1">
              <a:schemeClr val="accent1"/>
            </a:effectRef>
            <a:fontRef idx="minor">
              <a:schemeClr val="tx1"/>
            </a:fontRef>
          </p:style>
        </p:cxnSp>
      </p:grpSp>
      <p:sp>
        <p:nvSpPr>
          <p:cNvPr id="3094" name="TextBox 3093"/>
          <p:cNvSpPr txBox="1"/>
          <p:nvPr/>
        </p:nvSpPr>
        <p:spPr>
          <a:xfrm>
            <a:off x="6263639" y="1102951"/>
            <a:ext cx="2821577" cy="523220"/>
          </a:xfrm>
          <a:prstGeom prst="rect">
            <a:avLst/>
          </a:prstGeom>
          <a:noFill/>
        </p:spPr>
        <p:txBody>
          <a:bodyPr wrap="square" rtlCol="0">
            <a:spAutoFit/>
          </a:bodyPr>
          <a:lstStyle/>
          <a:p>
            <a:r>
              <a:rPr lang="en-CA" sz="2800" b="1" dirty="0" smtClean="0"/>
              <a:t>High intensity use</a:t>
            </a:r>
            <a:endParaRPr lang="en-CA" sz="2800" b="1" dirty="0"/>
          </a:p>
        </p:txBody>
      </p:sp>
      <p:cxnSp>
        <p:nvCxnSpPr>
          <p:cNvPr id="3099" name="Straight Arrow Connector 3098"/>
          <p:cNvCxnSpPr/>
          <p:nvPr/>
        </p:nvCxnSpPr>
        <p:spPr>
          <a:xfrm flipH="1">
            <a:off x="6263640" y="1626171"/>
            <a:ext cx="1195251" cy="1007770"/>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5666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85"/>
                                        </p:tgtEl>
                                        <p:attrNameLst>
                                          <p:attrName>style.visibility</p:attrName>
                                        </p:attrNameLst>
                                      </p:cBhvr>
                                      <p:to>
                                        <p:strVal val="visible"/>
                                      </p:to>
                                    </p:set>
                                    <p:animEffect transition="in" filter="wipe(left)">
                                      <p:cBhvr>
                                        <p:cTn id="7" dur="5000"/>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 of meth use</a:t>
            </a:r>
            <a:endParaRPr lang="en-CA" dirty="0"/>
          </a:p>
        </p:txBody>
      </p:sp>
      <p:sp>
        <p:nvSpPr>
          <p:cNvPr id="3" name="Content Placeholder 2"/>
          <p:cNvSpPr>
            <a:spLocks noGrp="1"/>
          </p:cNvSpPr>
          <p:nvPr>
            <p:ph sz="half" idx="2"/>
          </p:nvPr>
        </p:nvSpPr>
        <p:spPr/>
        <p:txBody>
          <a:bodyPr>
            <a:normAutofit lnSpcReduction="10000"/>
          </a:bodyPr>
          <a:lstStyle/>
          <a:p>
            <a:r>
              <a:rPr lang="en-CA" dirty="0" smtClean="0"/>
              <a:t>Irritability</a:t>
            </a:r>
          </a:p>
          <a:p>
            <a:r>
              <a:rPr lang="en-CA" dirty="0" smtClean="0"/>
              <a:t>Anxiety &amp; nervousness</a:t>
            </a:r>
          </a:p>
          <a:p>
            <a:r>
              <a:rPr lang="en-CA" dirty="0" smtClean="0"/>
              <a:t>Lack of focus</a:t>
            </a:r>
          </a:p>
          <a:p>
            <a:r>
              <a:rPr lang="en-CA" dirty="0" smtClean="0"/>
              <a:t>Fast/continuous speech</a:t>
            </a:r>
          </a:p>
          <a:p>
            <a:r>
              <a:rPr lang="en-CA" dirty="0" smtClean="0"/>
              <a:t>Constant change of subject in conversation</a:t>
            </a:r>
          </a:p>
          <a:p>
            <a:r>
              <a:rPr lang="en-CA" dirty="0" smtClean="0"/>
              <a:t>Incessant movement by the user</a:t>
            </a:r>
          </a:p>
          <a:p>
            <a:r>
              <a:rPr lang="en-CA" dirty="0" smtClean="0"/>
              <a:t>Profuse sweating</a:t>
            </a:r>
          </a:p>
          <a:p>
            <a:r>
              <a:rPr lang="en-CA" dirty="0"/>
              <a:t>Aggressive/violent behaviour</a:t>
            </a:r>
          </a:p>
          <a:p>
            <a:r>
              <a:rPr lang="en-CA" dirty="0" smtClean="0"/>
              <a:t>Small sores on the arms &amp; face – similar to chicken pox</a:t>
            </a:r>
          </a:p>
        </p:txBody>
      </p:sp>
    </p:spTree>
    <p:extLst>
      <p:ext uri="{BB962C8B-B14F-4D97-AF65-F5344CB8AC3E}">
        <p14:creationId xmlns:p14="http://schemas.microsoft.com/office/powerpoint/2010/main" val="3468510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Groups at higher risk</a:t>
            </a:r>
            <a:endParaRPr lang="en-CA" dirty="0"/>
          </a:p>
        </p:txBody>
      </p:sp>
      <p:sp>
        <p:nvSpPr>
          <p:cNvPr id="9" name="Rectangle 6"/>
          <p:cNvSpPr txBox="1">
            <a:spLocks noChangeArrowheads="1"/>
          </p:cNvSpPr>
          <p:nvPr/>
        </p:nvSpPr>
        <p:spPr>
          <a:xfrm>
            <a:off x="1515290" y="2133600"/>
            <a:ext cx="3518263" cy="3962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Candara" panose="020E0502030303020204" pitchFamily="34" charset="0"/>
                <a:ea typeface="+mn-ea"/>
                <a:cs typeface="Gill Sans"/>
              </a:defRPr>
            </a:lvl1pPr>
            <a:lvl2pPr marL="742950" indent="-285750" algn="l" defTabSz="457200" rtl="0" eaLnBrk="1" latinLnBrk="0" hangingPunct="1">
              <a:spcBef>
                <a:spcPct val="20000"/>
              </a:spcBef>
              <a:buFont typeface="Arial"/>
              <a:buChar char="–"/>
              <a:defRPr sz="2400" kern="1200">
                <a:solidFill>
                  <a:schemeClr val="tx1"/>
                </a:solidFill>
                <a:latin typeface="Candara" panose="020E0502030303020204" pitchFamily="34" charset="0"/>
                <a:ea typeface="+mn-ea"/>
                <a:cs typeface="Gill Sans"/>
              </a:defRPr>
            </a:lvl2pPr>
            <a:lvl3pPr marL="1143000" indent="-228600" algn="l" defTabSz="457200" rtl="0" eaLnBrk="1" latinLnBrk="0" hangingPunct="1">
              <a:spcBef>
                <a:spcPct val="20000"/>
              </a:spcBef>
              <a:buFont typeface="Arial"/>
              <a:buChar char="•"/>
              <a:defRPr sz="2000" kern="1200">
                <a:solidFill>
                  <a:schemeClr val="tx1"/>
                </a:solidFill>
                <a:latin typeface="Candara" panose="020E0502030303020204" pitchFamily="34" charset="0"/>
                <a:ea typeface="+mn-ea"/>
                <a:cs typeface="Gill Sans"/>
              </a:defRPr>
            </a:lvl3pPr>
            <a:lvl4pPr marL="16002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4pPr>
            <a:lvl5pPr marL="20574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125000"/>
              </a:lnSpc>
            </a:pPr>
            <a:r>
              <a:rPr lang="en-US" altLang="en-US" sz="3200" dirty="0" smtClean="0"/>
              <a:t>Rural areas </a:t>
            </a:r>
          </a:p>
          <a:p>
            <a:r>
              <a:rPr lang="en-US" altLang="en-US" sz="3200" dirty="0" smtClean="0"/>
              <a:t>Students/ Adolescents</a:t>
            </a:r>
          </a:p>
          <a:p>
            <a:pPr>
              <a:lnSpc>
                <a:spcPct val="125000"/>
              </a:lnSpc>
            </a:pPr>
            <a:r>
              <a:rPr lang="en-US" altLang="en-US" sz="3200" dirty="0" smtClean="0"/>
              <a:t>Low income</a:t>
            </a:r>
          </a:p>
          <a:p>
            <a:pPr>
              <a:lnSpc>
                <a:spcPct val="125000"/>
              </a:lnSpc>
            </a:pPr>
            <a:r>
              <a:rPr lang="en-US" altLang="en-US" sz="3200" dirty="0" smtClean="0"/>
              <a:t>Women</a:t>
            </a:r>
          </a:p>
          <a:p>
            <a:pPr>
              <a:lnSpc>
                <a:spcPct val="125000"/>
              </a:lnSpc>
            </a:pPr>
            <a:r>
              <a:rPr lang="en-US" altLang="en-US" sz="3200" dirty="0" smtClean="0"/>
              <a:t>MSM</a:t>
            </a:r>
          </a:p>
        </p:txBody>
      </p:sp>
      <p:sp>
        <p:nvSpPr>
          <p:cNvPr id="10" name="Rectangle 7"/>
          <p:cNvSpPr txBox="1">
            <a:spLocks noChangeArrowheads="1"/>
          </p:cNvSpPr>
          <p:nvPr/>
        </p:nvSpPr>
        <p:spPr>
          <a:xfrm>
            <a:off x="5185954" y="2133600"/>
            <a:ext cx="3657600" cy="39624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5000"/>
              </a:lnSpc>
              <a:spcBef>
                <a:spcPts val="600"/>
              </a:spcBef>
            </a:pPr>
            <a:r>
              <a:rPr lang="en-US" altLang="en-US" dirty="0" smtClean="0">
                <a:latin typeface="Candara" panose="020E0502030303020204" pitchFamily="34" charset="0"/>
              </a:rPr>
              <a:t>Disenfranchised</a:t>
            </a:r>
          </a:p>
          <a:p>
            <a:pPr lvl="1">
              <a:lnSpc>
                <a:spcPct val="115000"/>
              </a:lnSpc>
              <a:spcBef>
                <a:spcPts val="600"/>
              </a:spcBef>
            </a:pPr>
            <a:r>
              <a:rPr lang="en-US" altLang="en-US" dirty="0" smtClean="0">
                <a:latin typeface="Candara" panose="020E0502030303020204" pitchFamily="34" charset="0"/>
              </a:rPr>
              <a:t>homeless</a:t>
            </a:r>
          </a:p>
          <a:p>
            <a:pPr lvl="1">
              <a:lnSpc>
                <a:spcPct val="115000"/>
              </a:lnSpc>
              <a:spcBef>
                <a:spcPts val="600"/>
              </a:spcBef>
            </a:pPr>
            <a:r>
              <a:rPr lang="en-US" altLang="en-US" dirty="0" smtClean="0">
                <a:latin typeface="Candara" panose="020E0502030303020204" pitchFamily="34" charset="0"/>
              </a:rPr>
              <a:t>club scene</a:t>
            </a:r>
          </a:p>
          <a:p>
            <a:pPr lvl="1"/>
            <a:r>
              <a:rPr lang="en-US" altLang="en-US" dirty="0" smtClean="0">
                <a:latin typeface="Candara" panose="020E0502030303020204" pitchFamily="34" charset="0"/>
              </a:rPr>
              <a:t>co-occurring disorders</a:t>
            </a:r>
            <a:endParaRPr lang="en-US" altLang="en-US" dirty="0">
              <a:latin typeface="Candara" panose="020E0502030303020204" pitchFamily="34" charset="0"/>
            </a:endParaRPr>
          </a:p>
          <a:p>
            <a:pPr lvl="1"/>
            <a:r>
              <a:rPr lang="en-US" altLang="en-US" dirty="0" smtClean="0">
                <a:latin typeface="Candara" panose="020E0502030303020204" pitchFamily="34" charset="0"/>
              </a:rPr>
              <a:t>youth in care (CFS)</a:t>
            </a:r>
          </a:p>
        </p:txBody>
      </p:sp>
    </p:spTree>
    <p:extLst>
      <p:ext uri="{BB962C8B-B14F-4D97-AF65-F5344CB8AC3E}">
        <p14:creationId xmlns:p14="http://schemas.microsoft.com/office/powerpoint/2010/main" val="3179157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4572000" y="0"/>
            <a:ext cx="457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57347" name="Rectangle 3"/>
          <p:cNvSpPr>
            <a:spLocks noGrp="1" noChangeArrowheads="1"/>
          </p:cNvSpPr>
          <p:nvPr>
            <p:ph type="title"/>
          </p:nvPr>
        </p:nvSpPr>
        <p:spPr>
          <a:xfrm>
            <a:off x="4953000" y="2286000"/>
            <a:ext cx="3657600" cy="2286000"/>
          </a:xfrm>
        </p:spPr>
        <p:txBody>
          <a:bodyPr/>
          <a:lstStyle/>
          <a:p>
            <a:pPr algn="ctr"/>
            <a:r>
              <a:rPr lang="en-US" altLang="en-US" sz="7200" dirty="0">
                <a:solidFill>
                  <a:schemeClr val="bg1"/>
                </a:solidFill>
              </a:rPr>
              <a:t>Effects</a:t>
            </a:r>
            <a:br>
              <a:rPr lang="en-US" altLang="en-US" sz="7200" dirty="0">
                <a:solidFill>
                  <a:schemeClr val="bg1"/>
                </a:solidFill>
              </a:rPr>
            </a:br>
            <a:r>
              <a:rPr lang="en-US" altLang="en-US" sz="7200" dirty="0">
                <a:solidFill>
                  <a:schemeClr val="bg1"/>
                </a:solidFill>
              </a:rPr>
              <a:t>of </a:t>
            </a:r>
            <a:br>
              <a:rPr lang="en-US" altLang="en-US" sz="7200" dirty="0">
                <a:solidFill>
                  <a:schemeClr val="bg1"/>
                </a:solidFill>
              </a:rPr>
            </a:br>
            <a:r>
              <a:rPr lang="en-US" altLang="en-US" sz="7200" dirty="0">
                <a:solidFill>
                  <a:schemeClr val="bg1"/>
                </a:solidFill>
              </a:rPr>
              <a:t>Meth</a:t>
            </a:r>
          </a:p>
        </p:txBody>
      </p:sp>
      <p:pic>
        <p:nvPicPr>
          <p:cNvPr id="5" name="Picture 8" descr="http://www.pbinstitute.com/wp-content/uploads/2015/06/153772348.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541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5"/>
          <p:cNvSpPr>
            <a:spLocks noChangeArrowheads="1"/>
          </p:cNvSpPr>
          <p:nvPr/>
        </p:nvSpPr>
        <p:spPr bwMode="auto">
          <a:xfrm>
            <a:off x="2658139" y="6142419"/>
            <a:ext cx="1488558" cy="67614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 name="Title 1"/>
          <p:cNvSpPr>
            <a:spLocks noGrp="1"/>
          </p:cNvSpPr>
          <p:nvPr>
            <p:ph type="title"/>
          </p:nvPr>
        </p:nvSpPr>
        <p:spPr>
          <a:xfrm>
            <a:off x="457200" y="49969"/>
            <a:ext cx="8229600" cy="1143000"/>
          </a:xfrm>
        </p:spPr>
        <p:txBody>
          <a:bodyPr/>
          <a:lstStyle/>
          <a:p>
            <a:r>
              <a:rPr lang="en-CA" b="1" dirty="0" smtClean="0"/>
              <a:t>How does meth work in the brain?</a:t>
            </a:r>
            <a:endParaRPr lang="en-CA" b="1" dirty="0"/>
          </a:p>
        </p:txBody>
      </p:sp>
      <p:grpSp>
        <p:nvGrpSpPr>
          <p:cNvPr id="3" name="Group 2"/>
          <p:cNvGrpSpPr/>
          <p:nvPr/>
        </p:nvGrpSpPr>
        <p:grpSpPr>
          <a:xfrm>
            <a:off x="1316038" y="1074738"/>
            <a:ext cx="6397625" cy="5640387"/>
            <a:chOff x="1316038" y="1074738"/>
            <a:chExt cx="6397625" cy="5640387"/>
          </a:xfrm>
        </p:grpSpPr>
        <p:sp>
          <p:nvSpPr>
            <p:cNvPr id="34" name="Oval 4"/>
            <p:cNvSpPr>
              <a:spLocks noChangeArrowheads="1"/>
            </p:cNvSpPr>
            <p:nvPr/>
          </p:nvSpPr>
          <p:spPr bwMode="auto">
            <a:xfrm>
              <a:off x="1528763" y="1074738"/>
              <a:ext cx="3959225" cy="3921125"/>
            </a:xfrm>
            <a:prstGeom prst="ellipse">
              <a:avLst/>
            </a:prstGeom>
            <a:solidFill>
              <a:srgbClr val="CC0000">
                <a:alpha val="39999"/>
              </a:srgbClr>
            </a:solidFill>
            <a:ln w="57150">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marL="0" marR="0" lvl="0" indent="0" defTabSz="914400" eaLnBrk="1" fontAlgn="base" latinLnBrk="0" hangingPunct="1">
                <a:lnSpc>
                  <a:spcPct val="90000"/>
                </a:lnSpc>
                <a:spcBef>
                  <a:spcPct val="20000"/>
                </a:spcBef>
                <a:spcAft>
                  <a:spcPct val="0"/>
                </a:spcAft>
                <a:buClr>
                  <a:srgbClr val="336666"/>
                </a:buClr>
                <a:buSzPct val="70000"/>
                <a:buFont typeface="Wingdings" pitchFamily="2" charset="2"/>
                <a:buChar char="¢"/>
                <a:tabLst/>
                <a:defRPr/>
              </a:pPr>
              <a:endParaRPr kumimoji="0" lang="en-US" altLang="en-US" sz="2600" b="0" i="0" u="none" strike="noStrike" kern="0" cap="none" spc="0" normalizeH="0" baseline="0" noProof="0" smtClean="0">
                <a:ln>
                  <a:noFill/>
                </a:ln>
                <a:solidFill>
                  <a:srgbClr val="000000"/>
                </a:solidFill>
                <a:effectLst/>
                <a:uLnTx/>
                <a:uFillTx/>
                <a:latin typeface="Calibri" pitchFamily="34" charset="0"/>
                <a:cs typeface="Arial" charset="0"/>
              </a:endParaRPr>
            </a:p>
          </p:txBody>
        </p:sp>
        <p:sp>
          <p:nvSpPr>
            <p:cNvPr id="35" name="Oval 5"/>
            <p:cNvSpPr>
              <a:spLocks noChangeArrowheads="1"/>
            </p:cNvSpPr>
            <p:nvPr/>
          </p:nvSpPr>
          <p:spPr bwMode="auto">
            <a:xfrm>
              <a:off x="2586038" y="2794000"/>
              <a:ext cx="3959225" cy="3921125"/>
            </a:xfrm>
            <a:prstGeom prst="ellipse">
              <a:avLst/>
            </a:prstGeom>
            <a:solidFill>
              <a:srgbClr val="EBE600">
                <a:alpha val="39999"/>
              </a:srgbClr>
            </a:solidFill>
            <a:ln w="57150">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marL="0" marR="0" lvl="0" indent="0" defTabSz="914400" eaLnBrk="1" fontAlgn="base" latinLnBrk="0" hangingPunct="1">
                <a:lnSpc>
                  <a:spcPct val="90000"/>
                </a:lnSpc>
                <a:spcBef>
                  <a:spcPct val="20000"/>
                </a:spcBef>
                <a:spcAft>
                  <a:spcPct val="0"/>
                </a:spcAft>
                <a:buClr>
                  <a:srgbClr val="336666"/>
                </a:buClr>
                <a:buSzPct val="70000"/>
                <a:buFont typeface="Wingdings" pitchFamily="2" charset="2"/>
                <a:buChar char="¢"/>
                <a:tabLst/>
                <a:defRPr/>
              </a:pPr>
              <a:endParaRPr kumimoji="0" lang="en-US" altLang="en-US" sz="2600" b="0" i="0" u="none" strike="noStrike" kern="0" cap="none" spc="0" normalizeH="0" baseline="0" noProof="0" smtClean="0">
                <a:ln>
                  <a:noFill/>
                </a:ln>
                <a:solidFill>
                  <a:srgbClr val="000000"/>
                </a:solidFill>
                <a:effectLst/>
                <a:uLnTx/>
                <a:uFillTx/>
                <a:latin typeface="Calibri" pitchFamily="34" charset="0"/>
                <a:cs typeface="Arial" charset="0"/>
              </a:endParaRPr>
            </a:p>
          </p:txBody>
        </p:sp>
        <p:sp>
          <p:nvSpPr>
            <p:cNvPr id="36" name="Oval 6"/>
            <p:cNvSpPr>
              <a:spLocks noChangeArrowheads="1"/>
            </p:cNvSpPr>
            <p:nvPr/>
          </p:nvSpPr>
          <p:spPr bwMode="auto">
            <a:xfrm>
              <a:off x="3619500" y="1074738"/>
              <a:ext cx="3957638" cy="3921125"/>
            </a:xfrm>
            <a:prstGeom prst="ellipse">
              <a:avLst/>
            </a:prstGeom>
            <a:solidFill>
              <a:srgbClr val="0099FF">
                <a:alpha val="39999"/>
              </a:srgbClr>
            </a:solidFill>
            <a:ln w="57150">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marL="0" marR="0" lvl="0" indent="0" defTabSz="914400" eaLnBrk="1" fontAlgn="base" latinLnBrk="0" hangingPunct="1">
                <a:lnSpc>
                  <a:spcPct val="90000"/>
                </a:lnSpc>
                <a:spcBef>
                  <a:spcPct val="20000"/>
                </a:spcBef>
                <a:spcAft>
                  <a:spcPct val="0"/>
                </a:spcAft>
                <a:buClr>
                  <a:srgbClr val="336666"/>
                </a:buClr>
                <a:buSzPct val="70000"/>
                <a:buFont typeface="Wingdings" pitchFamily="2" charset="2"/>
                <a:buChar char="¢"/>
                <a:tabLst/>
                <a:defRPr/>
              </a:pPr>
              <a:endParaRPr kumimoji="0" lang="en-US" altLang="en-US" sz="2600" b="0" i="0" u="none" strike="noStrike" kern="0" cap="none" spc="0" normalizeH="0" baseline="0" noProof="0" smtClean="0">
                <a:ln>
                  <a:noFill/>
                </a:ln>
                <a:solidFill>
                  <a:srgbClr val="000000"/>
                </a:solidFill>
                <a:effectLst/>
                <a:uLnTx/>
                <a:uFillTx/>
                <a:latin typeface="Calibri" pitchFamily="34" charset="0"/>
                <a:cs typeface="Arial" charset="0"/>
              </a:endParaRPr>
            </a:p>
          </p:txBody>
        </p:sp>
        <p:sp>
          <p:nvSpPr>
            <p:cNvPr id="37" name="Text Box 7"/>
            <p:cNvSpPr txBox="1">
              <a:spLocks noChangeArrowheads="1"/>
            </p:cNvSpPr>
            <p:nvPr/>
          </p:nvSpPr>
          <p:spPr bwMode="auto">
            <a:xfrm>
              <a:off x="3033713" y="4933950"/>
              <a:ext cx="308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spcBef>
                  <a:spcPct val="50000"/>
                </a:spcBef>
                <a:spcAft>
                  <a:spcPct val="0"/>
                </a:spcAft>
              </a:pPr>
              <a:r>
                <a:rPr lang="en-US" altLang="en-US" sz="2400" b="1" smtClean="0">
                  <a:solidFill>
                    <a:srgbClr val="000000"/>
                  </a:solidFill>
                  <a:ea typeface="MS PGothic" pitchFamily="34" charset="-128"/>
                </a:rPr>
                <a:t>Dopamine</a:t>
              </a:r>
            </a:p>
          </p:txBody>
        </p:sp>
        <p:sp>
          <p:nvSpPr>
            <p:cNvPr id="38" name="Text Box 8"/>
            <p:cNvSpPr txBox="1">
              <a:spLocks noChangeArrowheads="1"/>
            </p:cNvSpPr>
            <p:nvPr/>
          </p:nvSpPr>
          <p:spPr bwMode="auto">
            <a:xfrm>
              <a:off x="4287838" y="1322388"/>
              <a:ext cx="308610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spcBef>
                  <a:spcPct val="50000"/>
                </a:spcBef>
                <a:spcAft>
                  <a:spcPct val="0"/>
                </a:spcAft>
              </a:pPr>
              <a:r>
                <a:rPr lang="en-US" altLang="en-US" sz="2400" b="1" smtClean="0">
                  <a:solidFill>
                    <a:srgbClr val="000000"/>
                  </a:solidFill>
                  <a:ea typeface="MS PGothic" pitchFamily="34" charset="-128"/>
                </a:rPr>
                <a:t>Serotonin</a:t>
              </a:r>
            </a:p>
          </p:txBody>
        </p:sp>
        <p:sp>
          <p:nvSpPr>
            <p:cNvPr id="39" name="Text Box 9"/>
            <p:cNvSpPr txBox="1">
              <a:spLocks noChangeArrowheads="1"/>
            </p:cNvSpPr>
            <p:nvPr/>
          </p:nvSpPr>
          <p:spPr bwMode="auto">
            <a:xfrm>
              <a:off x="1651000" y="1371600"/>
              <a:ext cx="308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spcBef>
                  <a:spcPct val="50000"/>
                </a:spcBef>
                <a:spcAft>
                  <a:spcPct val="0"/>
                </a:spcAft>
              </a:pPr>
              <a:r>
                <a:rPr lang="en-US" altLang="en-US" sz="2400" b="1" smtClean="0">
                  <a:solidFill>
                    <a:srgbClr val="000000"/>
                  </a:solidFill>
                  <a:ea typeface="MS PGothic" pitchFamily="34" charset="-128"/>
                </a:rPr>
                <a:t>Noradrenaline</a:t>
              </a:r>
            </a:p>
          </p:txBody>
        </p:sp>
        <p:sp>
          <p:nvSpPr>
            <p:cNvPr id="40" name="Text Box 10"/>
            <p:cNvSpPr txBox="1">
              <a:spLocks noChangeArrowheads="1"/>
            </p:cNvSpPr>
            <p:nvPr/>
          </p:nvSpPr>
          <p:spPr bwMode="auto">
            <a:xfrm>
              <a:off x="1316038" y="2181225"/>
              <a:ext cx="25415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Alertness</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Concentration</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Energy</a:t>
              </a:r>
            </a:p>
          </p:txBody>
        </p:sp>
        <p:sp>
          <p:nvSpPr>
            <p:cNvPr id="41" name="Text Box 11"/>
            <p:cNvSpPr txBox="1">
              <a:spLocks noChangeArrowheads="1"/>
            </p:cNvSpPr>
            <p:nvPr/>
          </p:nvSpPr>
          <p:spPr bwMode="auto">
            <a:xfrm>
              <a:off x="5172075" y="2181225"/>
              <a:ext cx="2541588"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Obsession</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Compulsion</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Memory</a:t>
              </a:r>
            </a:p>
          </p:txBody>
        </p:sp>
        <p:sp>
          <p:nvSpPr>
            <p:cNvPr id="42" name="Text Box 12"/>
            <p:cNvSpPr txBox="1">
              <a:spLocks noChangeArrowheads="1"/>
            </p:cNvSpPr>
            <p:nvPr/>
          </p:nvSpPr>
          <p:spPr bwMode="auto">
            <a:xfrm>
              <a:off x="3265488" y="1746250"/>
              <a:ext cx="25415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Anxiety</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Impulse</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Irritability</a:t>
              </a:r>
            </a:p>
          </p:txBody>
        </p:sp>
        <p:sp>
          <p:nvSpPr>
            <p:cNvPr id="43" name="Text Box 13"/>
            <p:cNvSpPr txBox="1">
              <a:spLocks noChangeArrowheads="1"/>
            </p:cNvSpPr>
            <p:nvPr/>
          </p:nvSpPr>
          <p:spPr bwMode="auto">
            <a:xfrm>
              <a:off x="3316288" y="5400675"/>
              <a:ext cx="25415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dirty="0" smtClean="0">
                  <a:solidFill>
                    <a:srgbClr val="2C2C84"/>
                  </a:solidFill>
                  <a:ea typeface="MS PGothic" pitchFamily="34" charset="-128"/>
                </a:rPr>
                <a:t>Reward</a:t>
              </a:r>
            </a:p>
            <a:p>
              <a:pPr algn="ctr" fontAlgn="base">
                <a:lnSpc>
                  <a:spcPct val="90000"/>
                </a:lnSpc>
                <a:spcBef>
                  <a:spcPct val="0"/>
                </a:spcBef>
                <a:spcAft>
                  <a:spcPct val="0"/>
                </a:spcAft>
              </a:pPr>
              <a:r>
                <a:rPr lang="en-US" altLang="en-US" sz="2000" b="1" i="1" dirty="0" smtClean="0">
                  <a:solidFill>
                    <a:srgbClr val="2C2C84"/>
                  </a:solidFill>
                  <a:ea typeface="MS PGothic" pitchFamily="34" charset="-128"/>
                </a:rPr>
                <a:t>Pleasure</a:t>
              </a:r>
            </a:p>
            <a:p>
              <a:pPr algn="ctr" fontAlgn="base">
                <a:lnSpc>
                  <a:spcPct val="90000"/>
                </a:lnSpc>
                <a:spcBef>
                  <a:spcPct val="0"/>
                </a:spcBef>
                <a:spcAft>
                  <a:spcPct val="0"/>
                </a:spcAft>
              </a:pPr>
              <a:r>
                <a:rPr lang="en-US" altLang="en-US" sz="2000" b="1" i="1" dirty="0" smtClean="0">
                  <a:solidFill>
                    <a:srgbClr val="2C2C84"/>
                  </a:solidFill>
                  <a:ea typeface="MS PGothic" pitchFamily="34" charset="-128"/>
                </a:rPr>
                <a:t>Motivation/Drive</a:t>
              </a:r>
            </a:p>
          </p:txBody>
        </p:sp>
        <p:sp>
          <p:nvSpPr>
            <p:cNvPr id="44" name="Text Box 14"/>
            <p:cNvSpPr txBox="1">
              <a:spLocks noChangeArrowheads="1"/>
            </p:cNvSpPr>
            <p:nvPr/>
          </p:nvSpPr>
          <p:spPr bwMode="auto">
            <a:xfrm>
              <a:off x="4476750" y="3929063"/>
              <a:ext cx="254158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Appetite</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Aggression</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Sex</a:t>
              </a:r>
            </a:p>
          </p:txBody>
        </p:sp>
        <p:sp>
          <p:nvSpPr>
            <p:cNvPr id="45" name="Text Box 15"/>
            <p:cNvSpPr txBox="1">
              <a:spLocks noChangeArrowheads="1"/>
            </p:cNvSpPr>
            <p:nvPr/>
          </p:nvSpPr>
          <p:spPr bwMode="auto">
            <a:xfrm>
              <a:off x="2049463" y="4191000"/>
              <a:ext cx="2540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Attention</a:t>
              </a:r>
            </a:p>
          </p:txBody>
        </p:sp>
        <p:sp>
          <p:nvSpPr>
            <p:cNvPr id="46" name="Text Box 16"/>
            <p:cNvSpPr txBox="1">
              <a:spLocks noChangeArrowheads="1"/>
            </p:cNvSpPr>
            <p:nvPr/>
          </p:nvSpPr>
          <p:spPr bwMode="auto">
            <a:xfrm>
              <a:off x="3275013" y="3079750"/>
              <a:ext cx="25415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chemeClr val="tx2"/>
                  </a:solidFill>
                  <a:latin typeface="Calibri" pitchFamily="34" charset="0"/>
                  <a:cs typeface="Arial" charset="0"/>
                </a:defRPr>
              </a:lvl1pPr>
              <a:lvl2pPr marL="742950" indent="-285750" eaLnBrk="0" hangingPunct="0">
                <a:buClr>
                  <a:schemeClr val="accent1"/>
                </a:buClr>
                <a:buSzPct val="75000"/>
                <a:buChar char="l"/>
                <a:defRPr sz="2800">
                  <a:solidFill>
                    <a:schemeClr val="tx2"/>
                  </a:solidFill>
                  <a:latin typeface="Calibri" pitchFamily="34" charset="0"/>
                  <a:cs typeface="Arial" charset="0"/>
                </a:defRPr>
              </a:lvl2pPr>
              <a:lvl3pPr marL="1143000" indent="-228600" eaLnBrk="0" hangingPunct="0">
                <a:buClr>
                  <a:schemeClr val="accent2"/>
                </a:buClr>
                <a:buChar char="•"/>
                <a:defRPr sz="2400">
                  <a:solidFill>
                    <a:schemeClr val="tx2"/>
                  </a:solidFill>
                  <a:latin typeface="Calibri" pitchFamily="34" charset="0"/>
                  <a:cs typeface="Arial" charset="0"/>
                </a:defRPr>
              </a:lvl3pPr>
              <a:lvl4pPr marL="1600200" indent="-228600" eaLnBrk="0" hangingPunct="0">
                <a:buChar char="•"/>
                <a:defRPr sz="2000">
                  <a:solidFill>
                    <a:schemeClr val="tx2"/>
                  </a:solidFill>
                  <a:latin typeface="Calibri" pitchFamily="34" charset="0"/>
                  <a:cs typeface="Arial" charset="0"/>
                </a:defRPr>
              </a:lvl4pPr>
              <a:lvl5pPr marL="2057400" indent="-228600" eaLnBrk="0" hangingPunct="0">
                <a:buChar char="•"/>
                <a:defRPr sz="2000">
                  <a:solidFill>
                    <a:schemeClr val="tx2"/>
                  </a:solidFill>
                  <a:latin typeface="Calibri" pitchFamily="34" charset="0"/>
                  <a:cs typeface="Arial" charset="0"/>
                </a:defRPr>
              </a:lvl5pPr>
              <a:lvl6pPr marL="2514600" indent="-228600" eaLnBrk="0" fontAlgn="base" hangingPunct="0">
                <a:spcBef>
                  <a:spcPct val="20000"/>
                </a:spcBef>
                <a:spcAft>
                  <a:spcPct val="0"/>
                </a:spcAft>
                <a:buChar char="•"/>
                <a:defRPr sz="2000">
                  <a:solidFill>
                    <a:schemeClr val="tx2"/>
                  </a:solidFill>
                  <a:latin typeface="Calibri" pitchFamily="34" charset="0"/>
                  <a:cs typeface="Arial" charset="0"/>
                </a:defRPr>
              </a:lvl6pPr>
              <a:lvl7pPr marL="2971800" indent="-228600" eaLnBrk="0" fontAlgn="base" hangingPunct="0">
                <a:spcBef>
                  <a:spcPct val="20000"/>
                </a:spcBef>
                <a:spcAft>
                  <a:spcPct val="0"/>
                </a:spcAft>
                <a:buChar char="•"/>
                <a:defRPr sz="2000">
                  <a:solidFill>
                    <a:schemeClr val="tx2"/>
                  </a:solidFill>
                  <a:latin typeface="Calibri" pitchFamily="34" charset="0"/>
                  <a:cs typeface="Arial" charset="0"/>
                </a:defRPr>
              </a:lvl7pPr>
              <a:lvl8pPr marL="3429000" indent="-228600" eaLnBrk="0" fontAlgn="base" hangingPunct="0">
                <a:spcBef>
                  <a:spcPct val="20000"/>
                </a:spcBef>
                <a:spcAft>
                  <a:spcPct val="0"/>
                </a:spcAft>
                <a:buChar char="•"/>
                <a:defRPr sz="2000">
                  <a:solidFill>
                    <a:schemeClr val="tx2"/>
                  </a:solidFill>
                  <a:latin typeface="Calibri" pitchFamily="34" charset="0"/>
                  <a:cs typeface="Arial" charset="0"/>
                </a:defRPr>
              </a:lvl8pPr>
              <a:lvl9pPr marL="3886200" indent="-228600" eaLnBrk="0" fontAlgn="base" hangingPunct="0">
                <a:spcBef>
                  <a:spcPct val="20000"/>
                </a:spcBef>
                <a:spcAft>
                  <a:spcPct val="0"/>
                </a:spcAft>
                <a:buChar char="•"/>
                <a:defRPr sz="2000">
                  <a:solidFill>
                    <a:schemeClr val="tx2"/>
                  </a:solidFill>
                  <a:latin typeface="Calibri" pitchFamily="34" charset="0"/>
                  <a:cs typeface="Arial" charset="0"/>
                </a:defRPr>
              </a:lvl9pPr>
            </a:lstStyle>
            <a:p>
              <a:pPr algn="ctr" fontAlgn="base">
                <a:lnSpc>
                  <a:spcPct val="90000"/>
                </a:lnSpc>
                <a:spcBef>
                  <a:spcPct val="0"/>
                </a:spcBef>
                <a:spcAft>
                  <a:spcPct val="0"/>
                </a:spcAft>
              </a:pPr>
              <a:r>
                <a:rPr lang="en-US" altLang="en-US" sz="2000" b="1" i="1" smtClean="0">
                  <a:solidFill>
                    <a:srgbClr val="2C2C84"/>
                  </a:solidFill>
                  <a:ea typeface="MS PGothic" pitchFamily="34" charset="-128"/>
                </a:rPr>
                <a:t>Mood</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Cognitive </a:t>
              </a:r>
            </a:p>
            <a:p>
              <a:pPr algn="ctr" fontAlgn="base">
                <a:lnSpc>
                  <a:spcPct val="90000"/>
                </a:lnSpc>
                <a:spcBef>
                  <a:spcPct val="0"/>
                </a:spcBef>
                <a:spcAft>
                  <a:spcPct val="0"/>
                </a:spcAft>
              </a:pPr>
              <a:r>
                <a:rPr lang="en-US" altLang="en-US" sz="2000" b="1" i="1" smtClean="0">
                  <a:solidFill>
                    <a:srgbClr val="2C2C84"/>
                  </a:solidFill>
                  <a:ea typeface="MS PGothic" pitchFamily="34" charset="-128"/>
                </a:rPr>
                <a:t>function</a:t>
              </a:r>
            </a:p>
          </p:txBody>
        </p:sp>
      </p:grpSp>
    </p:spTree>
    <p:extLst>
      <p:ext uri="{BB962C8B-B14F-4D97-AF65-F5344CB8AC3E}">
        <p14:creationId xmlns:p14="http://schemas.microsoft.com/office/powerpoint/2010/main" val="3808263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pPr defTabSz="457200"/>
            <a:endParaRPr lang="en-CA">
              <a:solidFill>
                <a:prstClr val="black"/>
              </a:solidFill>
              <a:cs typeface="Arial" pitchFamily="34" charset="0"/>
            </a:endParaRPr>
          </a:p>
        </p:txBody>
      </p:sp>
      <p:graphicFrame>
        <p:nvGraphicFramePr>
          <p:cNvPr id="2" name="Object 3"/>
          <p:cNvGraphicFramePr>
            <a:graphicFrameLocks noChangeAspect="1"/>
          </p:cNvGraphicFramePr>
          <p:nvPr>
            <p:extLst>
              <p:ext uri="{D42A27DB-BD31-4B8C-83A1-F6EECF244321}">
                <p14:modId xmlns:p14="http://schemas.microsoft.com/office/powerpoint/2010/main" val="2833386334"/>
              </p:ext>
            </p:extLst>
          </p:nvPr>
        </p:nvGraphicFramePr>
        <p:xfrm>
          <a:off x="0" y="1391740"/>
          <a:ext cx="9042400" cy="5466260"/>
        </p:xfrm>
        <a:graphic>
          <a:graphicData uri="http://schemas.openxmlformats.org/drawingml/2006/chart">
            <c:chart xmlns:c="http://schemas.openxmlformats.org/drawingml/2006/chart" xmlns:r="http://schemas.openxmlformats.org/officeDocument/2006/relationships" r:id="rId3"/>
          </a:graphicData>
        </a:graphic>
      </p:graphicFrame>
      <p:sp>
        <p:nvSpPr>
          <p:cNvPr id="71684" name="Text Box 4"/>
          <p:cNvSpPr txBox="1">
            <a:spLocks noChangeArrowheads="1"/>
          </p:cNvSpPr>
          <p:nvPr/>
        </p:nvSpPr>
        <p:spPr bwMode="auto">
          <a:xfrm>
            <a:off x="0" y="42862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457200">
              <a:spcBef>
                <a:spcPct val="50000"/>
              </a:spcBef>
            </a:pPr>
            <a:r>
              <a:rPr lang="en-US" altLang="en-US" sz="4400" dirty="0">
                <a:solidFill>
                  <a:prstClr val="white"/>
                </a:solidFill>
                <a:latin typeface="Eras Demi ITC" panose="020B0805030504020804" pitchFamily="34" charset="0"/>
                <a:cs typeface="Arial" pitchFamily="34" charset="0"/>
              </a:rPr>
              <a:t>Dopamine &amp; Reward </a:t>
            </a:r>
          </a:p>
        </p:txBody>
      </p:sp>
    </p:spTree>
    <p:extLst>
      <p:ext uri="{BB962C8B-B14F-4D97-AF65-F5344CB8AC3E}">
        <p14:creationId xmlns:p14="http://schemas.microsoft.com/office/powerpoint/2010/main" val="1174139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graphicEl>
                                              <a:chart seriesIdx="0" categoryIdx="0" bldStep="ptIn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
                                            <p:graphicEl>
                                              <a:chart seriesIdx="1" categoryIdx="0" bldStep="ptIn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
                                            <p:graphicEl>
                                              <a:chart seriesIdx="2" categoryIdx="0" bldStep="ptIn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graphicEl>
                                              <a:chart seriesIdx="3" categoryIdx="0" bldStep="ptIn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
                                            <p:graphicEl>
                                              <a:chart seriesIdx="4" categoryIdx="0" bldStep="ptIn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
                                            <p:graphicEl>
                                              <a:chart seriesIdx="5" categoryIdx="0" bldStep="ptIn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El" animBg="0"/>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Image result for methamphetamine positive effect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318" y="94224"/>
            <a:ext cx="7655099" cy="624009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133" y="6145597"/>
            <a:ext cx="9144000" cy="823913"/>
          </a:xfrm>
          <a:prstGeom prst="rect">
            <a:avLst/>
          </a:prstGeom>
          <a:solidFill>
            <a:schemeClr val="bg1"/>
          </a:solidFill>
          <a:ln>
            <a:noFill/>
          </a:ln>
          <a:effectLst/>
          <a:extLst/>
        </p:spPr>
        <p:txBody>
          <a:bodyPr>
            <a:spAutoFit/>
          </a:bodyPr>
          <a:lstStyle/>
          <a:p>
            <a:pPr algn="ctr">
              <a:spcBef>
                <a:spcPct val="50000"/>
              </a:spcBef>
            </a:pPr>
            <a:r>
              <a:rPr lang="en-US" altLang="en-US" sz="4800" b="1" dirty="0" smtClean="0">
                <a:latin typeface="Candara" panose="020E0502030303020204" pitchFamily="34" charset="0"/>
              </a:rPr>
              <a:t>Immediate effects</a:t>
            </a:r>
            <a:endParaRPr lang="en-US" altLang="en-US" sz="4800" b="1" dirty="0">
              <a:latin typeface="Candara" panose="020E0502030303020204" pitchFamily="34" charset="0"/>
            </a:endParaRPr>
          </a:p>
        </p:txBody>
      </p:sp>
    </p:spTree>
    <p:extLst>
      <p:ext uri="{BB962C8B-B14F-4D97-AF65-F5344CB8AC3E}">
        <p14:creationId xmlns:p14="http://schemas.microsoft.com/office/powerpoint/2010/main" val="273641199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400" dirty="0" smtClean="0">
                <a:latin typeface="Candara" panose="020E0502030303020204" pitchFamily="34" charset="0"/>
              </a:rPr>
              <a:t>Dose-related effects</a:t>
            </a:r>
            <a:endParaRPr lang="en-CA" sz="4400" dirty="0">
              <a:latin typeface="Candara" panose="020E0502030303020204" pitchFamily="34" charset="0"/>
            </a:endParaRPr>
          </a:p>
        </p:txBody>
      </p:sp>
      <p:graphicFrame>
        <p:nvGraphicFramePr>
          <p:cNvPr id="3" name="Diagram 2"/>
          <p:cNvGraphicFramePr/>
          <p:nvPr>
            <p:extLst>
              <p:ext uri="{D42A27DB-BD31-4B8C-83A1-F6EECF244321}">
                <p14:modId xmlns:p14="http://schemas.microsoft.com/office/powerpoint/2010/main" val="1211333261"/>
              </p:ext>
            </p:extLst>
          </p:nvPr>
        </p:nvGraphicFramePr>
        <p:xfrm>
          <a:off x="152400" y="1219200"/>
          <a:ext cx="89154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1482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F5538401-3436-4660-853F-FCB0C9AF2E3B}"/>
                                            </p:graphicEl>
                                          </p:spTgt>
                                        </p:tgtEl>
                                        <p:attrNameLst>
                                          <p:attrName>style.visibility</p:attrName>
                                        </p:attrNameLst>
                                      </p:cBhvr>
                                      <p:to>
                                        <p:strVal val="visible"/>
                                      </p:to>
                                    </p:set>
                                    <p:animEffect transition="in" filter="wipe(left)">
                                      <p:cBhvr>
                                        <p:cTn id="7" dur="1000"/>
                                        <p:tgtEl>
                                          <p:spTgt spid="3">
                                            <p:graphicEl>
                                              <a:dgm id="{F5538401-3436-4660-853F-FCB0C9AF2E3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dgm id="{83E15AB8-A293-414B-8C9D-A930DFF8FDA3}"/>
                                            </p:graphicEl>
                                          </p:spTgt>
                                        </p:tgtEl>
                                        <p:attrNameLst>
                                          <p:attrName>style.visibility</p:attrName>
                                        </p:attrNameLst>
                                      </p:cBhvr>
                                      <p:to>
                                        <p:strVal val="visible"/>
                                      </p:to>
                                    </p:set>
                                    <p:animEffect transition="in" filter="wipe(left)">
                                      <p:cBhvr>
                                        <p:cTn id="12" dur="1000"/>
                                        <p:tgtEl>
                                          <p:spTgt spid="3">
                                            <p:graphicEl>
                                              <a:dgm id="{83E15AB8-A293-414B-8C9D-A930DFF8FDA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dgm id="{429DA87A-3BF8-485F-BFC9-CA5827A4AFC5}"/>
                                            </p:graphicEl>
                                          </p:spTgt>
                                        </p:tgtEl>
                                        <p:attrNameLst>
                                          <p:attrName>style.visibility</p:attrName>
                                        </p:attrNameLst>
                                      </p:cBhvr>
                                      <p:to>
                                        <p:strVal val="visible"/>
                                      </p:to>
                                    </p:set>
                                    <p:animEffect transition="in" filter="wipe(left)">
                                      <p:cBhvr>
                                        <p:cTn id="17" dur="1000"/>
                                        <p:tgtEl>
                                          <p:spTgt spid="3">
                                            <p:graphicEl>
                                              <a:dgm id="{429DA87A-3BF8-485F-BFC9-CA5827A4AFC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dgm id="{CC49198A-2B5D-4078-946E-312A3F56AE71}"/>
                                            </p:graphicEl>
                                          </p:spTgt>
                                        </p:tgtEl>
                                        <p:attrNameLst>
                                          <p:attrName>style.visibility</p:attrName>
                                        </p:attrNameLst>
                                      </p:cBhvr>
                                      <p:to>
                                        <p:strVal val="visible"/>
                                      </p:to>
                                    </p:set>
                                    <p:animEffect transition="in" filter="wipe(left)">
                                      <p:cBhvr>
                                        <p:cTn id="22" dur="1000"/>
                                        <p:tgtEl>
                                          <p:spTgt spid="3">
                                            <p:graphicEl>
                                              <a:dgm id="{CC49198A-2B5D-4078-946E-312A3F56AE7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graphicEl>
                                              <a:dgm id="{8DC661A3-0ABF-4C79-B26E-E7BD0BACA49C}"/>
                                            </p:graphicEl>
                                          </p:spTgt>
                                        </p:tgtEl>
                                        <p:attrNameLst>
                                          <p:attrName>style.visibility</p:attrName>
                                        </p:attrNameLst>
                                      </p:cBhvr>
                                      <p:to>
                                        <p:strVal val="visible"/>
                                      </p:to>
                                    </p:set>
                                    <p:animEffect transition="in" filter="wipe(left)">
                                      <p:cBhvr>
                                        <p:cTn id="27" dur="1000"/>
                                        <p:tgtEl>
                                          <p:spTgt spid="3">
                                            <p:graphicEl>
                                              <a:dgm id="{8DC661A3-0ABF-4C79-B26E-E7BD0BACA49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graphicEl>
                                              <a:dgm id="{469D8734-AC59-45ED-BF88-1D9CE025E156}"/>
                                            </p:graphicEl>
                                          </p:spTgt>
                                        </p:tgtEl>
                                        <p:attrNameLst>
                                          <p:attrName>style.visibility</p:attrName>
                                        </p:attrNameLst>
                                      </p:cBhvr>
                                      <p:to>
                                        <p:strVal val="visible"/>
                                      </p:to>
                                    </p:set>
                                    <p:animEffect transition="in" filter="wipe(left)">
                                      <p:cBhvr>
                                        <p:cTn id="32" dur="1000"/>
                                        <p:tgtEl>
                                          <p:spTgt spid="3">
                                            <p:graphicEl>
                                              <a:dgm id="{469D8734-AC59-45ED-BF88-1D9CE025E15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yourliferecoverycenter.com/wp-content/uploads/2015/03/methonbody1.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p:blipFill>
        <p:spPr bwMode="auto">
          <a:xfrm>
            <a:off x="0" y="1475737"/>
            <a:ext cx="9144000" cy="53791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CA"/>
          </a:p>
        </p:txBody>
      </p:sp>
      <p:sp>
        <p:nvSpPr>
          <p:cNvPr id="10"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endParaRPr lang="en-CA"/>
          </a:p>
        </p:txBody>
      </p:sp>
      <p:sp>
        <p:nvSpPr>
          <p:cNvPr id="11" name="Text Box 5"/>
          <p:cNvSpPr txBox="1">
            <a:spLocks noChangeArrowheads="1"/>
          </p:cNvSpPr>
          <p:nvPr/>
        </p:nvSpPr>
        <p:spPr bwMode="auto">
          <a:xfrm>
            <a:off x="0" y="342900"/>
            <a:ext cx="9144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800" dirty="0" smtClean="0">
                <a:solidFill>
                  <a:schemeClr val="bg1"/>
                </a:solidFill>
                <a:latin typeface="Eras Demi ITC" panose="020B0805030504020804" pitchFamily="34" charset="0"/>
              </a:rPr>
              <a:t>Long-term effects</a:t>
            </a:r>
            <a:endParaRPr lang="en-US" altLang="en-US" sz="4800" dirty="0">
              <a:solidFill>
                <a:schemeClr val="bg1"/>
              </a:solidFill>
              <a:latin typeface="Eras Demi ITC" panose="020B0805030504020804" pitchFamily="34" charset="0"/>
            </a:endParaRPr>
          </a:p>
        </p:txBody>
      </p:sp>
    </p:spTree>
    <p:extLst>
      <p:ext uri="{BB962C8B-B14F-4D97-AF65-F5344CB8AC3E}">
        <p14:creationId xmlns:p14="http://schemas.microsoft.com/office/powerpoint/2010/main" val="1082622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The Brain</a:t>
            </a:r>
            <a:endParaRPr lang="en-CA" b="1" dirty="0"/>
          </a:p>
        </p:txBody>
      </p:sp>
      <p:sp>
        <p:nvSpPr>
          <p:cNvPr id="3" name="Content Placeholder 2"/>
          <p:cNvSpPr>
            <a:spLocks noGrp="1"/>
          </p:cNvSpPr>
          <p:nvPr>
            <p:ph sz="half" idx="1"/>
          </p:nvPr>
        </p:nvSpPr>
        <p:spPr>
          <a:xfrm>
            <a:off x="1031967" y="1424487"/>
            <a:ext cx="3820885" cy="5157341"/>
          </a:xfrm>
        </p:spPr>
        <p:txBody>
          <a:bodyPr/>
          <a:lstStyle/>
          <a:p>
            <a:pPr marL="0" indent="0">
              <a:buNone/>
            </a:pPr>
            <a:r>
              <a:rPr lang="en-CA" b="1" dirty="0" smtClean="0"/>
              <a:t>Neurologic Issues</a:t>
            </a:r>
          </a:p>
          <a:p>
            <a:pPr>
              <a:lnSpc>
                <a:spcPct val="90000"/>
              </a:lnSpc>
            </a:pPr>
            <a:r>
              <a:rPr lang="en-US" altLang="en-US" dirty="0" smtClean="0"/>
              <a:t>Headache</a:t>
            </a:r>
          </a:p>
          <a:p>
            <a:pPr>
              <a:lnSpc>
                <a:spcPct val="90000"/>
              </a:lnSpc>
            </a:pPr>
            <a:r>
              <a:rPr lang="en-US" altLang="en-US" dirty="0" smtClean="0"/>
              <a:t>Seizures</a:t>
            </a:r>
            <a:endParaRPr lang="en-US" altLang="en-US" dirty="0"/>
          </a:p>
          <a:p>
            <a:pPr>
              <a:lnSpc>
                <a:spcPct val="90000"/>
              </a:lnSpc>
            </a:pPr>
            <a:r>
              <a:rPr lang="en-US" altLang="en-US" dirty="0"/>
              <a:t>Stroke</a:t>
            </a:r>
          </a:p>
          <a:p>
            <a:pPr>
              <a:lnSpc>
                <a:spcPct val="90000"/>
              </a:lnSpc>
            </a:pPr>
            <a:r>
              <a:rPr lang="en-US" altLang="en-US" dirty="0" smtClean="0"/>
              <a:t>Bleeding in the brain</a:t>
            </a:r>
          </a:p>
          <a:p>
            <a:r>
              <a:rPr lang="en-US" altLang="en-US" dirty="0"/>
              <a:t>Insomnia</a:t>
            </a:r>
          </a:p>
          <a:p>
            <a:r>
              <a:rPr lang="en-US" altLang="en-US" dirty="0" smtClean="0"/>
              <a:t>Speech </a:t>
            </a:r>
            <a:r>
              <a:rPr lang="en-US" altLang="en-US" dirty="0"/>
              <a:t>&amp; thought disturbances</a:t>
            </a:r>
          </a:p>
          <a:p>
            <a:r>
              <a:rPr lang="en-US" altLang="en-US" dirty="0"/>
              <a:t>Memory </a:t>
            </a:r>
            <a:r>
              <a:rPr lang="en-US" altLang="en-US" dirty="0" smtClean="0"/>
              <a:t>loss</a:t>
            </a:r>
          </a:p>
          <a:p>
            <a:r>
              <a:rPr lang="en-US" altLang="en-US" dirty="0" smtClean="0"/>
              <a:t>Overheating</a:t>
            </a:r>
            <a:endParaRPr lang="en-US" altLang="en-US" dirty="0"/>
          </a:p>
          <a:p>
            <a:pPr>
              <a:lnSpc>
                <a:spcPct val="90000"/>
              </a:lnSpc>
            </a:pPr>
            <a:endParaRPr lang="en-US" altLang="en-US" dirty="0"/>
          </a:p>
          <a:p>
            <a:pPr marL="0" indent="0">
              <a:buNone/>
            </a:pPr>
            <a:endParaRPr lang="en-CA" b="1" dirty="0"/>
          </a:p>
        </p:txBody>
      </p:sp>
      <p:sp>
        <p:nvSpPr>
          <p:cNvPr id="4" name="Rectangle 3"/>
          <p:cNvSpPr txBox="1">
            <a:spLocks noChangeArrowheads="1"/>
          </p:cNvSpPr>
          <p:nvPr/>
        </p:nvSpPr>
        <p:spPr>
          <a:xfrm>
            <a:off x="4676503" y="1619794"/>
            <a:ext cx="436299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Candara" panose="020E0502030303020204" pitchFamily="34" charset="0"/>
                <a:ea typeface="+mn-ea"/>
                <a:cs typeface="Gill Sans"/>
              </a:defRPr>
            </a:lvl1pPr>
            <a:lvl2pPr marL="742950" indent="-285750" algn="l" defTabSz="457200" rtl="0" eaLnBrk="1" latinLnBrk="0" hangingPunct="1">
              <a:spcBef>
                <a:spcPct val="20000"/>
              </a:spcBef>
              <a:buFont typeface="Arial"/>
              <a:buChar char="–"/>
              <a:defRPr sz="2400" kern="1200">
                <a:solidFill>
                  <a:schemeClr val="tx1"/>
                </a:solidFill>
                <a:latin typeface="Candara" panose="020E0502030303020204" pitchFamily="34" charset="0"/>
                <a:ea typeface="+mn-ea"/>
                <a:cs typeface="Gill Sans"/>
              </a:defRPr>
            </a:lvl2pPr>
            <a:lvl3pPr marL="1143000" indent="-228600" algn="l" defTabSz="457200" rtl="0" eaLnBrk="1" latinLnBrk="0" hangingPunct="1">
              <a:spcBef>
                <a:spcPct val="20000"/>
              </a:spcBef>
              <a:buFont typeface="Arial"/>
              <a:buChar char="•"/>
              <a:defRPr sz="2000" kern="1200">
                <a:solidFill>
                  <a:schemeClr val="tx1"/>
                </a:solidFill>
                <a:latin typeface="Candara" panose="020E0502030303020204" pitchFamily="34" charset="0"/>
                <a:ea typeface="+mn-ea"/>
                <a:cs typeface="Gill Sans"/>
              </a:defRPr>
            </a:lvl3pPr>
            <a:lvl4pPr marL="16002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4pPr>
            <a:lvl5pPr marL="20574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endParaRPr lang="en-US" altLang="en-US" dirty="0" smtClean="0"/>
          </a:p>
        </p:txBody>
      </p:sp>
      <p:sp>
        <p:nvSpPr>
          <p:cNvPr id="5" name="Content Placeholder 2"/>
          <p:cNvSpPr txBox="1">
            <a:spLocks/>
          </p:cNvSpPr>
          <p:nvPr/>
        </p:nvSpPr>
        <p:spPr>
          <a:xfrm>
            <a:off x="4852852" y="1413617"/>
            <a:ext cx="4291147" cy="5444383"/>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2800" kern="1200">
                <a:solidFill>
                  <a:schemeClr val="tx1"/>
                </a:solidFill>
                <a:latin typeface="Candara" panose="020E0502030303020204" pitchFamily="34" charset="0"/>
                <a:ea typeface="+mn-ea"/>
                <a:cs typeface="Gill Sans"/>
              </a:defRPr>
            </a:lvl1pPr>
            <a:lvl2pPr marL="742950" indent="-285750" algn="l" defTabSz="457200" rtl="0" eaLnBrk="1" latinLnBrk="0" hangingPunct="1">
              <a:spcBef>
                <a:spcPct val="20000"/>
              </a:spcBef>
              <a:buFont typeface="Arial"/>
              <a:buChar char="–"/>
              <a:defRPr sz="2400" kern="1200">
                <a:solidFill>
                  <a:schemeClr val="tx1"/>
                </a:solidFill>
                <a:latin typeface="Candara" panose="020E0502030303020204" pitchFamily="34" charset="0"/>
                <a:ea typeface="+mn-ea"/>
                <a:cs typeface="Gill Sans"/>
              </a:defRPr>
            </a:lvl2pPr>
            <a:lvl3pPr marL="1143000" indent="-228600" algn="l" defTabSz="457200" rtl="0" eaLnBrk="1" latinLnBrk="0" hangingPunct="1">
              <a:spcBef>
                <a:spcPct val="20000"/>
              </a:spcBef>
              <a:buFont typeface="Arial"/>
              <a:buChar char="•"/>
              <a:defRPr sz="2000" kern="1200">
                <a:solidFill>
                  <a:schemeClr val="tx1"/>
                </a:solidFill>
                <a:latin typeface="Candara" panose="020E0502030303020204" pitchFamily="34" charset="0"/>
                <a:ea typeface="+mn-ea"/>
                <a:cs typeface="Gill Sans"/>
              </a:defRPr>
            </a:lvl3pPr>
            <a:lvl4pPr marL="16002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4pPr>
            <a:lvl5pPr marL="2057400" indent="-228600" algn="l" defTabSz="457200" rtl="0" eaLnBrk="1" latinLnBrk="0" hangingPunct="1">
              <a:spcBef>
                <a:spcPct val="20000"/>
              </a:spcBef>
              <a:buFont typeface="Arial"/>
              <a:buChar char="»"/>
              <a:defRPr sz="1800" kern="1200">
                <a:solidFill>
                  <a:schemeClr val="tx1"/>
                </a:solidFill>
                <a:latin typeface="Candara" panose="020E0502030303020204" pitchFamily="34" charset="0"/>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en-CA" sz="3000" b="1" dirty="0" smtClean="0"/>
              <a:t>Psychiatric Issues</a:t>
            </a:r>
          </a:p>
          <a:p>
            <a:pPr>
              <a:spcAft>
                <a:spcPts val="600"/>
              </a:spcAft>
            </a:pPr>
            <a:r>
              <a:rPr lang="en-US" altLang="en-US" sz="3000" dirty="0" smtClean="0"/>
              <a:t>Addiction </a:t>
            </a:r>
            <a:r>
              <a:rPr lang="en-US" altLang="en-US" sz="3000" dirty="0"/>
              <a:t>&amp; </a:t>
            </a:r>
            <a:r>
              <a:rPr lang="en-US" altLang="en-US" sz="3000" dirty="0" smtClean="0"/>
              <a:t>dependence</a:t>
            </a:r>
          </a:p>
          <a:p>
            <a:pPr>
              <a:spcAft>
                <a:spcPts val="600"/>
              </a:spcAft>
            </a:pPr>
            <a:r>
              <a:rPr lang="en-US" altLang="en-US" sz="3000" dirty="0"/>
              <a:t>T</a:t>
            </a:r>
            <a:r>
              <a:rPr lang="en-US" altLang="en-US" sz="3000" dirty="0" smtClean="0"/>
              <a:t>olerance &amp; withdrawal</a:t>
            </a:r>
          </a:p>
          <a:p>
            <a:pPr>
              <a:spcAft>
                <a:spcPts val="600"/>
              </a:spcAft>
            </a:pPr>
            <a:r>
              <a:rPr lang="en-US" altLang="en-US" sz="3000" dirty="0"/>
              <a:t>Panic </a:t>
            </a:r>
            <a:r>
              <a:rPr lang="en-US" altLang="en-US" sz="3000" dirty="0" smtClean="0"/>
              <a:t>reactions</a:t>
            </a:r>
          </a:p>
          <a:p>
            <a:pPr>
              <a:spcAft>
                <a:spcPts val="600"/>
              </a:spcAft>
            </a:pPr>
            <a:r>
              <a:rPr lang="en-US" altLang="en-US" sz="3000" dirty="0" smtClean="0"/>
              <a:t>Depression/anhedonia</a:t>
            </a:r>
            <a:endParaRPr lang="en-US" altLang="en-US" sz="3000" dirty="0"/>
          </a:p>
          <a:p>
            <a:pPr>
              <a:spcAft>
                <a:spcPts val="600"/>
              </a:spcAft>
            </a:pPr>
            <a:r>
              <a:rPr lang="en-US" altLang="en-US" sz="3000" dirty="0" smtClean="0"/>
              <a:t>Psychosis </a:t>
            </a:r>
            <a:endParaRPr lang="en-US" altLang="en-US" sz="3000" dirty="0"/>
          </a:p>
          <a:p>
            <a:pPr lvl="1"/>
            <a:r>
              <a:rPr lang="en-US" altLang="en-US" dirty="0"/>
              <a:t>Paranoia</a:t>
            </a:r>
          </a:p>
          <a:p>
            <a:pPr lvl="1"/>
            <a:r>
              <a:rPr lang="en-US" altLang="en-US" dirty="0"/>
              <a:t>Hallucinations</a:t>
            </a:r>
          </a:p>
          <a:p>
            <a:pPr lvl="1"/>
            <a:r>
              <a:rPr lang="en-US" altLang="en-US" dirty="0"/>
              <a:t>Mood disturbances</a:t>
            </a:r>
          </a:p>
          <a:p>
            <a:pPr lvl="1"/>
            <a:r>
              <a:rPr lang="en-US" altLang="en-US" dirty="0"/>
              <a:t>Repetitive motor activity</a:t>
            </a:r>
          </a:p>
          <a:p>
            <a:pPr>
              <a:lnSpc>
                <a:spcPct val="90000"/>
              </a:lnSpc>
            </a:pPr>
            <a:endParaRPr lang="en-US" altLang="en-US" dirty="0" smtClean="0"/>
          </a:p>
          <a:p>
            <a:pPr marL="0" indent="0">
              <a:buFont typeface="Arial"/>
              <a:buNone/>
            </a:pPr>
            <a:endParaRPr lang="en-CA" b="1" dirty="0"/>
          </a:p>
        </p:txBody>
      </p:sp>
    </p:spTree>
    <p:extLst>
      <p:ext uri="{BB962C8B-B14F-4D97-AF65-F5344CB8AC3E}">
        <p14:creationId xmlns:p14="http://schemas.microsoft.com/office/powerpoint/2010/main" val="3683365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4" name="Picture 10" descr="https://upload.wikimedia.org/wikipedia/commons/thumb/d/de/Dopamine_pathways.svg/2000px-Dopamine_pathways.svg.png"/>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a:stretch/>
        </p:blipFill>
        <p:spPr bwMode="auto">
          <a:xfrm>
            <a:off x="0" y="287490"/>
            <a:ext cx="9144000" cy="6400802"/>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363190" y="1254034"/>
            <a:ext cx="1178227" cy="901338"/>
          </a:xfrm>
          <a:prstGeom prst="roundRect">
            <a:avLst/>
          </a:prstGeom>
          <a:noFill/>
          <a:ln w="47625">
            <a:solidFill>
              <a:srgbClr val="4400CC"/>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CA" sz="2400">
              <a:solidFill>
                <a:prstClr val="white"/>
              </a:solidFill>
            </a:endParaRPr>
          </a:p>
        </p:txBody>
      </p:sp>
      <p:sp>
        <p:nvSpPr>
          <p:cNvPr id="8" name="Rounded Rectangle 7"/>
          <p:cNvSpPr/>
          <p:nvPr/>
        </p:nvSpPr>
        <p:spPr>
          <a:xfrm>
            <a:off x="7033954" y="5590901"/>
            <a:ext cx="1940228" cy="635725"/>
          </a:xfrm>
          <a:prstGeom prst="roundRect">
            <a:avLst/>
          </a:prstGeom>
          <a:noFill/>
          <a:ln w="47625">
            <a:solidFill>
              <a:srgbClr val="4400CC"/>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CA" sz="2400">
              <a:solidFill>
                <a:prstClr val="white"/>
              </a:solidFill>
            </a:endParaRPr>
          </a:p>
        </p:txBody>
      </p:sp>
      <p:sp>
        <p:nvSpPr>
          <p:cNvPr id="3" name="TextBox 2"/>
          <p:cNvSpPr txBox="1"/>
          <p:nvPr/>
        </p:nvSpPr>
        <p:spPr>
          <a:xfrm>
            <a:off x="219410" y="2220283"/>
            <a:ext cx="1499128" cy="461665"/>
          </a:xfrm>
          <a:prstGeom prst="rect">
            <a:avLst/>
          </a:prstGeom>
          <a:noFill/>
        </p:spPr>
        <p:txBody>
          <a:bodyPr wrap="none" rtlCol="0">
            <a:spAutoFit/>
          </a:bodyPr>
          <a:lstStyle/>
          <a:p>
            <a:pPr eaLnBrk="0" fontAlgn="base" hangingPunct="0">
              <a:spcBef>
                <a:spcPct val="0"/>
              </a:spcBef>
              <a:spcAft>
                <a:spcPct val="0"/>
              </a:spcAft>
            </a:pPr>
            <a:r>
              <a:rPr lang="en-CA" sz="2400" b="1" dirty="0">
                <a:solidFill>
                  <a:srgbClr val="4400CC"/>
                </a:solidFill>
                <a:latin typeface="Candara" panose="020E0502030303020204" pitchFamily="34" charset="0"/>
                <a:cs typeface="Arial" pitchFamily="34" charset="0"/>
              </a:rPr>
              <a:t>Cell death</a:t>
            </a:r>
          </a:p>
        </p:txBody>
      </p:sp>
      <p:sp>
        <p:nvSpPr>
          <p:cNvPr id="10" name="TextBox 9"/>
          <p:cNvSpPr txBox="1"/>
          <p:nvPr/>
        </p:nvSpPr>
        <p:spPr>
          <a:xfrm>
            <a:off x="7271175" y="6226627"/>
            <a:ext cx="1499128" cy="461665"/>
          </a:xfrm>
          <a:prstGeom prst="rect">
            <a:avLst/>
          </a:prstGeom>
          <a:noFill/>
        </p:spPr>
        <p:txBody>
          <a:bodyPr wrap="none" rtlCol="0">
            <a:spAutoFit/>
          </a:bodyPr>
          <a:lstStyle/>
          <a:p>
            <a:pPr eaLnBrk="0" fontAlgn="base" hangingPunct="0">
              <a:spcBef>
                <a:spcPct val="0"/>
              </a:spcBef>
              <a:spcAft>
                <a:spcPct val="0"/>
              </a:spcAft>
            </a:pPr>
            <a:r>
              <a:rPr lang="en-CA" sz="2400" b="1" dirty="0">
                <a:solidFill>
                  <a:srgbClr val="4400CC"/>
                </a:solidFill>
                <a:latin typeface="Candara" panose="020E0502030303020204" pitchFamily="34" charset="0"/>
                <a:cs typeface="Arial" pitchFamily="34" charset="0"/>
              </a:rPr>
              <a:t>Cell death</a:t>
            </a:r>
          </a:p>
        </p:txBody>
      </p:sp>
      <p:sp>
        <p:nvSpPr>
          <p:cNvPr id="11" name="Rounded Rectangle 10"/>
          <p:cNvSpPr/>
          <p:nvPr/>
        </p:nvSpPr>
        <p:spPr>
          <a:xfrm>
            <a:off x="6890263" y="1214845"/>
            <a:ext cx="1703007" cy="489858"/>
          </a:xfrm>
          <a:prstGeom prst="roundRect">
            <a:avLst/>
          </a:prstGeom>
          <a:noFill/>
          <a:ln w="47625">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CA" sz="2400">
              <a:solidFill>
                <a:prstClr val="white"/>
              </a:solidFill>
            </a:endParaRPr>
          </a:p>
        </p:txBody>
      </p:sp>
      <p:sp>
        <p:nvSpPr>
          <p:cNvPr id="12" name="TextBox 11"/>
          <p:cNvSpPr txBox="1"/>
          <p:nvPr/>
        </p:nvSpPr>
        <p:spPr>
          <a:xfrm>
            <a:off x="6286302" y="198520"/>
            <a:ext cx="2910927" cy="830997"/>
          </a:xfrm>
          <a:prstGeom prst="rect">
            <a:avLst/>
          </a:prstGeom>
          <a:noFill/>
        </p:spPr>
        <p:txBody>
          <a:bodyPr wrap="square" rtlCol="0">
            <a:spAutoFit/>
          </a:bodyPr>
          <a:lstStyle/>
          <a:p>
            <a:pPr algn="ctr" eaLnBrk="0" fontAlgn="base" hangingPunct="0">
              <a:spcBef>
                <a:spcPct val="0"/>
              </a:spcBef>
              <a:spcAft>
                <a:spcPct val="0"/>
              </a:spcAft>
            </a:pPr>
            <a:r>
              <a:rPr lang="en-CA" sz="2400" b="1" dirty="0">
                <a:solidFill>
                  <a:srgbClr val="C00000"/>
                </a:solidFill>
                <a:latin typeface="Candara" panose="020E0502030303020204" pitchFamily="34" charset="0"/>
                <a:cs typeface="Arial" pitchFamily="34" charset="0"/>
              </a:rPr>
              <a:t>Cell death &amp; damage to nerve terminals</a:t>
            </a:r>
          </a:p>
        </p:txBody>
      </p:sp>
    </p:spTree>
    <p:extLst>
      <p:ext uri="{BB962C8B-B14F-4D97-AF65-F5344CB8AC3E}">
        <p14:creationId xmlns:p14="http://schemas.microsoft.com/office/powerpoint/2010/main" val="1499807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3" grpId="0"/>
      <p:bldP spid="10" grpId="0"/>
      <p:bldP spid="11" grpId="0" animBg="1"/>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Permanent brain damage?</a:t>
            </a:r>
            <a:endParaRPr lang="en-CA" dirty="0"/>
          </a:p>
        </p:txBody>
      </p:sp>
      <p:sp>
        <p:nvSpPr>
          <p:cNvPr id="3" name="Content Placeholder 2"/>
          <p:cNvSpPr>
            <a:spLocks noGrp="1"/>
          </p:cNvSpPr>
          <p:nvPr>
            <p:ph sz="half" idx="2"/>
          </p:nvPr>
        </p:nvSpPr>
        <p:spPr>
          <a:xfrm>
            <a:off x="457200" y="1619794"/>
            <a:ext cx="7733211" cy="4995108"/>
          </a:xfrm>
        </p:spPr>
        <p:txBody>
          <a:bodyPr>
            <a:normAutofit lnSpcReduction="10000"/>
          </a:bodyPr>
          <a:lstStyle/>
          <a:p>
            <a:r>
              <a:rPr lang="en-US" altLang="en-US" dirty="0" smtClean="0"/>
              <a:t>Short-term use associated </a:t>
            </a:r>
            <a:r>
              <a:rPr lang="en-US" altLang="en-US" dirty="0"/>
              <a:t>with loss of </a:t>
            </a:r>
            <a:r>
              <a:rPr lang="en-US" altLang="en-US" dirty="0" smtClean="0"/>
              <a:t>dopamine receptors </a:t>
            </a:r>
            <a:r>
              <a:rPr lang="en-US" altLang="en-US" dirty="0"/>
              <a:t>and </a:t>
            </a:r>
            <a:r>
              <a:rPr lang="en-US" altLang="en-US" dirty="0" smtClean="0"/>
              <a:t>transporters</a:t>
            </a:r>
            <a:endParaRPr lang="en-US" altLang="en-US" dirty="0"/>
          </a:p>
          <a:p>
            <a:pPr lvl="1">
              <a:spcAft>
                <a:spcPts val="1200"/>
              </a:spcAft>
            </a:pPr>
            <a:r>
              <a:rPr lang="en-US" altLang="en-US" dirty="0"/>
              <a:t> also reported in alcoholics, cocaine </a:t>
            </a:r>
            <a:r>
              <a:rPr lang="en-US" altLang="en-US" dirty="0" smtClean="0"/>
              <a:t>&amp; heroin </a:t>
            </a:r>
            <a:r>
              <a:rPr lang="en-US" altLang="en-US" dirty="0"/>
              <a:t>addicts</a:t>
            </a:r>
          </a:p>
          <a:p>
            <a:r>
              <a:rPr lang="en-US" altLang="en-US" dirty="0" smtClean="0"/>
              <a:t>Higher doses/longer use results in damage to nerve axons</a:t>
            </a:r>
          </a:p>
          <a:p>
            <a:r>
              <a:rPr lang="en-US" altLang="en-US" dirty="0" smtClean="0"/>
              <a:t>Some </a:t>
            </a:r>
            <a:r>
              <a:rPr lang="en-US" altLang="en-US" dirty="0"/>
              <a:t>improvement after 12-18 months abstinence</a:t>
            </a:r>
          </a:p>
          <a:p>
            <a:pPr lvl="1">
              <a:spcAft>
                <a:spcPts val="1200"/>
              </a:spcAft>
            </a:pPr>
            <a:r>
              <a:rPr lang="en-US" altLang="en-US" dirty="0"/>
              <a:t>still some difficulties with reduced motor speed and impaired verbal </a:t>
            </a:r>
            <a:r>
              <a:rPr lang="en-US" altLang="en-US" dirty="0" smtClean="0"/>
              <a:t>learning</a:t>
            </a:r>
            <a:endParaRPr lang="en-US" altLang="en-US" dirty="0"/>
          </a:p>
          <a:p>
            <a:r>
              <a:rPr lang="en-US" altLang="en-US" dirty="0"/>
              <a:t>Nothing like </a:t>
            </a:r>
            <a:r>
              <a:rPr lang="en-US" altLang="en-US" dirty="0" err="1"/>
              <a:t>Korsakoff’s</a:t>
            </a:r>
            <a:r>
              <a:rPr lang="en-US" altLang="en-US" dirty="0"/>
              <a:t> </a:t>
            </a:r>
            <a:r>
              <a:rPr lang="en-US" altLang="en-US" dirty="0" smtClean="0"/>
              <a:t>syndrome is seen </a:t>
            </a:r>
            <a:r>
              <a:rPr lang="en-US" altLang="en-US" dirty="0"/>
              <a:t>with </a:t>
            </a:r>
            <a:r>
              <a:rPr lang="en-US" altLang="en-US" dirty="0" smtClean="0"/>
              <a:t>methamphetamine users</a:t>
            </a:r>
            <a:endParaRPr lang="en-US" altLang="en-US" dirty="0"/>
          </a:p>
          <a:p>
            <a:endParaRPr lang="en-CA" dirty="0"/>
          </a:p>
        </p:txBody>
      </p:sp>
    </p:spTree>
    <p:extLst>
      <p:ext uri="{BB962C8B-B14F-4D97-AF65-F5344CB8AC3E}">
        <p14:creationId xmlns:p14="http://schemas.microsoft.com/office/powerpoint/2010/main" val="517824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168435" y="281487"/>
            <a:ext cx="6400800" cy="1143000"/>
          </a:xfrm>
        </p:spPr>
        <p:txBody>
          <a:bodyPr/>
          <a:lstStyle/>
          <a:p>
            <a:r>
              <a:rPr lang="en-CA" dirty="0" smtClean="0"/>
              <a:t>Meth &amp; Psychosis</a:t>
            </a:r>
            <a:endParaRPr lang="en-CA" dirty="0"/>
          </a:p>
        </p:txBody>
      </p:sp>
      <p:sp>
        <p:nvSpPr>
          <p:cNvPr id="7" name="Content Placeholder 6"/>
          <p:cNvSpPr>
            <a:spLocks noGrp="1"/>
          </p:cNvSpPr>
          <p:nvPr>
            <p:ph sz="half" idx="1"/>
          </p:nvPr>
        </p:nvSpPr>
        <p:spPr>
          <a:xfrm>
            <a:off x="1149532" y="1424487"/>
            <a:ext cx="7837714" cy="5302884"/>
          </a:xfrm>
        </p:spPr>
        <p:txBody>
          <a:bodyPr>
            <a:normAutofit/>
          </a:bodyPr>
          <a:lstStyle/>
          <a:p>
            <a:r>
              <a:rPr lang="en-CA" sz="2400" dirty="0" smtClean="0"/>
              <a:t>Meth users are much more likely to experience psychosis than the general public</a:t>
            </a:r>
          </a:p>
          <a:p>
            <a:r>
              <a:rPr lang="en-CA" sz="2400" dirty="0" smtClean="0"/>
              <a:t>After psychotic episode, further episodes are more likely</a:t>
            </a:r>
          </a:p>
          <a:p>
            <a:r>
              <a:rPr lang="en-CA" sz="2400" dirty="0" smtClean="0"/>
              <a:t>Almost 25% of regular meth users will have psychotic symptoms in a year</a:t>
            </a:r>
          </a:p>
          <a:p>
            <a:r>
              <a:rPr lang="en-CA" sz="2400" dirty="0" smtClean="0"/>
              <a:t>Key risk factors:</a:t>
            </a:r>
          </a:p>
          <a:p>
            <a:pPr lvl="1"/>
            <a:r>
              <a:rPr lang="en-CA" sz="2000" dirty="0" smtClean="0"/>
              <a:t>Intensity </a:t>
            </a:r>
            <a:r>
              <a:rPr lang="en-CA" sz="2000" smtClean="0"/>
              <a:t>of </a:t>
            </a:r>
            <a:r>
              <a:rPr lang="en-CA" sz="2000"/>
              <a:t>use (high doses for long periods of time)</a:t>
            </a:r>
            <a:endParaRPr lang="en-CA" sz="2000" dirty="0" smtClean="0"/>
          </a:p>
          <a:p>
            <a:pPr lvl="1"/>
            <a:r>
              <a:rPr lang="en-CA" sz="2000" dirty="0" smtClean="0"/>
              <a:t>Dependence on meth</a:t>
            </a:r>
          </a:p>
          <a:p>
            <a:pPr lvl="1"/>
            <a:r>
              <a:rPr lang="en-CA" sz="2000" dirty="0" smtClean="0"/>
              <a:t>History of schizophrenia</a:t>
            </a:r>
          </a:p>
          <a:p>
            <a:pPr lvl="1"/>
            <a:r>
              <a:rPr lang="en-CA" sz="2000" dirty="0" smtClean="0"/>
              <a:t>Cognitive impairment</a:t>
            </a:r>
          </a:p>
          <a:p>
            <a:pPr lvl="1"/>
            <a:r>
              <a:rPr lang="en-CA" sz="2000" dirty="0" smtClean="0"/>
              <a:t>Childhood trauma (</a:t>
            </a:r>
            <a:r>
              <a:rPr lang="en-CA" sz="2000" dirty="0" smtClean="0">
                <a:sym typeface="Wingdings 3"/>
              </a:rPr>
              <a:t> adverse childhood events)</a:t>
            </a:r>
          </a:p>
          <a:p>
            <a:r>
              <a:rPr lang="en-CA" sz="2400" dirty="0" smtClean="0">
                <a:sym typeface="Wingdings 3"/>
              </a:rPr>
              <a:t>About 1/3 of people with meth-induced psychosis go on to develop primary psychosis</a:t>
            </a:r>
            <a:endParaRPr lang="en-CA" sz="2400" dirty="0"/>
          </a:p>
        </p:txBody>
      </p:sp>
    </p:spTree>
    <p:extLst>
      <p:ext uri="{BB962C8B-B14F-4D97-AF65-F5344CB8AC3E}">
        <p14:creationId xmlns:p14="http://schemas.microsoft.com/office/powerpoint/2010/main" val="1772552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8" name="Picture 4" descr="methmouth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9604" y="2306925"/>
            <a:ext cx="36639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42309" y="281487"/>
            <a:ext cx="6701245" cy="1143000"/>
          </a:xfrm>
        </p:spPr>
        <p:txBody>
          <a:bodyPr/>
          <a:lstStyle/>
          <a:p>
            <a:r>
              <a:rPr lang="en-CA" dirty="0" smtClean="0"/>
              <a:t>Meth Mouth</a:t>
            </a:r>
            <a:endParaRPr lang="en-CA" dirty="0"/>
          </a:p>
        </p:txBody>
      </p:sp>
      <p:sp>
        <p:nvSpPr>
          <p:cNvPr id="3" name="Content Placeholder 2"/>
          <p:cNvSpPr>
            <a:spLocks noGrp="1"/>
          </p:cNvSpPr>
          <p:nvPr>
            <p:ph sz="half" idx="1"/>
          </p:nvPr>
        </p:nvSpPr>
        <p:spPr>
          <a:xfrm>
            <a:off x="836023" y="2043354"/>
            <a:ext cx="4114800" cy="3317966"/>
          </a:xfrm>
        </p:spPr>
        <p:txBody>
          <a:bodyPr>
            <a:normAutofit lnSpcReduction="10000"/>
          </a:bodyPr>
          <a:lstStyle/>
          <a:p>
            <a:r>
              <a:rPr lang="en-US" altLang="en-US" dirty="0"/>
              <a:t>Reduced blood flow</a:t>
            </a:r>
          </a:p>
          <a:p>
            <a:r>
              <a:rPr lang="en-US" altLang="en-US" dirty="0"/>
              <a:t>Dry mouth from less saliva </a:t>
            </a:r>
          </a:p>
          <a:p>
            <a:r>
              <a:rPr lang="en-US" altLang="en-US" dirty="0" smtClean="0"/>
              <a:t>Bruxism/grinding</a:t>
            </a:r>
            <a:endParaRPr lang="en-US" altLang="en-US" dirty="0"/>
          </a:p>
          <a:p>
            <a:r>
              <a:rPr lang="en-US" altLang="en-US" dirty="0"/>
              <a:t>Craving for sweets</a:t>
            </a:r>
          </a:p>
          <a:p>
            <a:r>
              <a:rPr lang="en-US" altLang="en-US" dirty="0"/>
              <a:t>Disregard for oral hygiene</a:t>
            </a:r>
          </a:p>
          <a:p>
            <a:endParaRPr lang="en-CA" dirty="0"/>
          </a:p>
        </p:txBody>
      </p:sp>
    </p:spTree>
    <p:extLst>
      <p:ext uri="{BB962C8B-B14F-4D97-AF65-F5344CB8AC3E}">
        <p14:creationId xmlns:p14="http://schemas.microsoft.com/office/powerpoint/2010/main" val="18484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0" y="0"/>
            <a:ext cx="9144000" cy="1506538"/>
          </a:xfrm>
          <a:prstGeom prst="rect">
            <a:avLst/>
          </a:prstGeom>
          <a:solidFill>
            <a:schemeClr val="accent5">
              <a:lumMod val="75000"/>
            </a:schemeClr>
          </a:solidFill>
          <a:ln>
            <a:noFill/>
          </a:ln>
          <a:effectLst/>
          <a:extLst/>
        </p:spPr>
        <p:txBody>
          <a:bodyPr wrap="none" anchor="ctr"/>
          <a:lstStyle/>
          <a:p>
            <a:endParaRPr lang="en-CA"/>
          </a:p>
        </p:txBody>
      </p:sp>
      <p:sp>
        <p:nvSpPr>
          <p:cNvPr id="105475" name="Text Box 3"/>
          <p:cNvSpPr txBox="1">
            <a:spLocks noChangeArrowheads="1"/>
          </p:cNvSpPr>
          <p:nvPr/>
        </p:nvSpPr>
        <p:spPr bwMode="auto">
          <a:xfrm>
            <a:off x="0" y="371475"/>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dirty="0">
                <a:solidFill>
                  <a:schemeClr val="bg1"/>
                </a:solidFill>
                <a:latin typeface="Eras Demi ITC" panose="020B0805030504020804" pitchFamily="34" charset="0"/>
              </a:rPr>
              <a:t>“Speed bumps / Crank bugs”</a:t>
            </a:r>
          </a:p>
        </p:txBody>
      </p:sp>
      <p:pic>
        <p:nvPicPr>
          <p:cNvPr id="13314" name="Picture 2" descr="https://encrypted-tbn2.gstatic.com/images?q=tbn:ANd9GcRaHFvSh2aSqlJU5v1nyT8K8QwdSVjpxFcvrVpAr50d8ymCeSg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9355"/>
            <a:ext cx="9144000" cy="538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178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title"/>
          </p:nvPr>
        </p:nvSpPr>
        <p:spPr>
          <a:xfrm>
            <a:off x="4953000" y="2286000"/>
            <a:ext cx="3657600" cy="2286000"/>
          </a:xfrm>
        </p:spPr>
        <p:txBody>
          <a:bodyPr/>
          <a:lstStyle/>
          <a:p>
            <a:pPr algn="ctr"/>
            <a:r>
              <a:rPr lang="en-US" altLang="en-US" sz="7200" dirty="0">
                <a:solidFill>
                  <a:schemeClr val="bg1"/>
                </a:solidFill>
              </a:rPr>
              <a:t>Effects</a:t>
            </a:r>
            <a:br>
              <a:rPr lang="en-US" altLang="en-US" sz="7200" dirty="0">
                <a:solidFill>
                  <a:schemeClr val="bg1"/>
                </a:solidFill>
              </a:rPr>
            </a:br>
            <a:r>
              <a:rPr lang="en-US" altLang="en-US" sz="7200" dirty="0">
                <a:solidFill>
                  <a:schemeClr val="bg1"/>
                </a:solidFill>
              </a:rPr>
              <a:t>of </a:t>
            </a:r>
            <a:br>
              <a:rPr lang="en-US" altLang="en-US" sz="7200" dirty="0">
                <a:solidFill>
                  <a:schemeClr val="bg1"/>
                </a:solidFill>
              </a:rPr>
            </a:br>
            <a:r>
              <a:rPr lang="en-US" altLang="en-US" sz="7200" dirty="0">
                <a:solidFill>
                  <a:schemeClr val="bg1"/>
                </a:solidFill>
              </a:rPr>
              <a:t>Meth</a:t>
            </a:r>
          </a:p>
        </p:txBody>
      </p:sp>
      <p:pic>
        <p:nvPicPr>
          <p:cNvPr id="7172"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00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875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descr="Image result for hyperthermia ic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AutoShape 8" descr="Image result for hyperthermia ic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394" name="Picture 58" descr="Image result for crystal meth icon"/>
          <p:cNvPicPr>
            <a:picLocks noChangeAspect="1" noChangeArrowheads="1"/>
          </p:cNvPicPr>
          <p:nvPr/>
        </p:nvPicPr>
        <p:blipFill rotWithShape="1">
          <a:blip r:embed="rId2">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p:blipFill>
        <p:spPr bwMode="auto">
          <a:xfrm>
            <a:off x="3095418" y="1933438"/>
            <a:ext cx="2953164" cy="2991123"/>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578939" y="124029"/>
            <a:ext cx="3588354" cy="1527174"/>
            <a:chOff x="578939" y="124029"/>
            <a:chExt cx="3588354" cy="1527174"/>
          </a:xfrm>
        </p:grpSpPr>
        <p:pic>
          <p:nvPicPr>
            <p:cNvPr id="14364" name="Picture 28" descr="Image result for cardiac arrhythmia icon"/>
            <p:cNvPicPr>
              <a:picLocks noChangeAspect="1" noChangeArrowheads="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40119" y="124029"/>
              <a:ext cx="1527174" cy="152717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78939" y="246765"/>
              <a:ext cx="1989998" cy="646331"/>
            </a:xfrm>
            <a:prstGeom prst="rect">
              <a:avLst/>
            </a:prstGeom>
            <a:noFill/>
          </p:spPr>
          <p:txBody>
            <a:bodyPr wrap="square" rtlCol="0">
              <a:spAutoFit/>
            </a:bodyPr>
            <a:lstStyle/>
            <a:p>
              <a:pPr algn="r"/>
              <a:r>
                <a:rPr lang="en-CA" b="1" dirty="0" smtClean="0"/>
                <a:t>Rapid HR</a:t>
              </a:r>
            </a:p>
            <a:p>
              <a:pPr algn="r"/>
              <a:r>
                <a:rPr lang="en-CA" b="1" dirty="0" smtClean="0"/>
                <a:t>Arrhythmia</a:t>
              </a:r>
              <a:endParaRPr lang="en-CA" b="1" dirty="0"/>
            </a:p>
          </p:txBody>
        </p:sp>
      </p:grpSp>
      <p:grpSp>
        <p:nvGrpSpPr>
          <p:cNvPr id="22" name="Group 21"/>
          <p:cNvGrpSpPr/>
          <p:nvPr/>
        </p:nvGrpSpPr>
        <p:grpSpPr>
          <a:xfrm>
            <a:off x="650121" y="5210280"/>
            <a:ext cx="3570739" cy="1580741"/>
            <a:chOff x="650121" y="5210280"/>
            <a:chExt cx="3570739" cy="1580741"/>
          </a:xfrm>
        </p:grpSpPr>
        <p:pic>
          <p:nvPicPr>
            <p:cNvPr id="14376" name="Picture 40" descr="Image result for death icon"/>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640119" y="5210280"/>
              <a:ext cx="1580741" cy="1580741"/>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650121" y="6191901"/>
              <a:ext cx="1989998" cy="369332"/>
            </a:xfrm>
            <a:prstGeom prst="rect">
              <a:avLst/>
            </a:prstGeom>
            <a:noFill/>
          </p:spPr>
          <p:txBody>
            <a:bodyPr wrap="square" rtlCol="0">
              <a:spAutoFit/>
            </a:bodyPr>
            <a:lstStyle/>
            <a:p>
              <a:pPr algn="r"/>
              <a:r>
                <a:rPr lang="en-CA" b="1" dirty="0" smtClean="0"/>
                <a:t>Coma</a:t>
              </a:r>
              <a:endParaRPr lang="en-CA" b="1" dirty="0"/>
            </a:p>
          </p:txBody>
        </p:sp>
      </p:grpSp>
      <p:grpSp>
        <p:nvGrpSpPr>
          <p:cNvPr id="18" name="Group 17"/>
          <p:cNvGrpSpPr/>
          <p:nvPr/>
        </p:nvGrpSpPr>
        <p:grpSpPr>
          <a:xfrm>
            <a:off x="4965057" y="160337"/>
            <a:ext cx="3543145" cy="1520847"/>
            <a:chOff x="4965057" y="160337"/>
            <a:chExt cx="3543145" cy="1520847"/>
          </a:xfrm>
        </p:grpSpPr>
        <p:pic>
          <p:nvPicPr>
            <p:cNvPr id="14368" name="Picture 32" descr="Related imag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65057" y="160337"/>
              <a:ext cx="1520847" cy="1520847"/>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6518204" y="246765"/>
              <a:ext cx="1989998" cy="646331"/>
            </a:xfrm>
            <a:prstGeom prst="rect">
              <a:avLst/>
            </a:prstGeom>
            <a:noFill/>
          </p:spPr>
          <p:txBody>
            <a:bodyPr wrap="square" rtlCol="0">
              <a:spAutoFit/>
            </a:bodyPr>
            <a:lstStyle/>
            <a:p>
              <a:r>
                <a:rPr lang="en-CA" b="1" dirty="0" smtClean="0"/>
                <a:t>Rapid </a:t>
              </a:r>
            </a:p>
            <a:p>
              <a:r>
                <a:rPr lang="en-CA" b="1" dirty="0" smtClean="0"/>
                <a:t>breathing</a:t>
              </a:r>
              <a:endParaRPr lang="en-CA" b="1" dirty="0"/>
            </a:p>
          </p:txBody>
        </p:sp>
      </p:grpSp>
      <p:grpSp>
        <p:nvGrpSpPr>
          <p:cNvPr id="19" name="Group 18"/>
          <p:cNvGrpSpPr/>
          <p:nvPr/>
        </p:nvGrpSpPr>
        <p:grpSpPr>
          <a:xfrm>
            <a:off x="6518204" y="1430810"/>
            <a:ext cx="1989998" cy="1977750"/>
            <a:chOff x="6518204" y="1430810"/>
            <a:chExt cx="1989998" cy="1977750"/>
          </a:xfrm>
        </p:grpSpPr>
        <p:pic>
          <p:nvPicPr>
            <p:cNvPr id="14352" name="Picture 16" descr="Related image"/>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3578" y="1430810"/>
              <a:ext cx="1619250" cy="1619251"/>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6518204" y="3039228"/>
              <a:ext cx="1989998" cy="369332"/>
            </a:xfrm>
            <a:prstGeom prst="rect">
              <a:avLst/>
            </a:prstGeom>
            <a:noFill/>
          </p:spPr>
          <p:txBody>
            <a:bodyPr wrap="square" rtlCol="0">
              <a:spAutoFit/>
            </a:bodyPr>
            <a:lstStyle/>
            <a:p>
              <a:pPr algn="ctr"/>
              <a:r>
                <a:rPr lang="en-CA" b="1" dirty="0" smtClean="0"/>
                <a:t>High BP</a:t>
              </a:r>
              <a:endParaRPr lang="en-CA" b="1" dirty="0"/>
            </a:p>
          </p:txBody>
        </p:sp>
      </p:grpSp>
      <p:grpSp>
        <p:nvGrpSpPr>
          <p:cNvPr id="20" name="Group 19"/>
          <p:cNvGrpSpPr/>
          <p:nvPr/>
        </p:nvGrpSpPr>
        <p:grpSpPr>
          <a:xfrm>
            <a:off x="6508883" y="3429000"/>
            <a:ext cx="2426652" cy="2426652"/>
            <a:chOff x="6508883" y="3429000"/>
            <a:chExt cx="2426652" cy="2426652"/>
          </a:xfrm>
        </p:grpSpPr>
        <p:pic>
          <p:nvPicPr>
            <p:cNvPr id="14384" name="Picture 48" descr="Image result for brain stroke icon"/>
            <p:cNvPicPr>
              <a:picLocks noChangeAspect="1" noChangeArrowheads="1"/>
            </p:cNvPicPr>
            <p:nvPr/>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08883" y="3429000"/>
              <a:ext cx="2426652" cy="2426652"/>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6670604" y="5454515"/>
              <a:ext cx="1989998" cy="369332"/>
            </a:xfrm>
            <a:prstGeom prst="rect">
              <a:avLst/>
            </a:prstGeom>
            <a:noFill/>
          </p:spPr>
          <p:txBody>
            <a:bodyPr wrap="square" rtlCol="0">
              <a:spAutoFit/>
            </a:bodyPr>
            <a:lstStyle/>
            <a:p>
              <a:pPr algn="ctr"/>
              <a:r>
                <a:rPr lang="en-CA" b="1" dirty="0" smtClean="0"/>
                <a:t>Stroke</a:t>
              </a:r>
              <a:endParaRPr lang="en-CA" b="1" dirty="0"/>
            </a:p>
          </p:txBody>
        </p:sp>
      </p:grpSp>
      <p:grpSp>
        <p:nvGrpSpPr>
          <p:cNvPr id="23" name="Group 22"/>
          <p:cNvGrpSpPr/>
          <p:nvPr/>
        </p:nvGrpSpPr>
        <p:grpSpPr>
          <a:xfrm>
            <a:off x="578941" y="3861159"/>
            <a:ext cx="1989998" cy="1962688"/>
            <a:chOff x="578941" y="3861159"/>
            <a:chExt cx="1989998" cy="1962688"/>
          </a:xfrm>
        </p:grpSpPr>
        <p:grpSp>
          <p:nvGrpSpPr>
            <p:cNvPr id="15" name="Group 14"/>
            <p:cNvGrpSpPr/>
            <p:nvPr/>
          </p:nvGrpSpPr>
          <p:grpSpPr>
            <a:xfrm>
              <a:off x="632314" y="3861159"/>
              <a:ext cx="1883252" cy="1553884"/>
              <a:chOff x="3049587" y="4840169"/>
              <a:chExt cx="1883252" cy="1553884"/>
            </a:xfrm>
          </p:grpSpPr>
          <p:pic>
            <p:nvPicPr>
              <p:cNvPr id="14382" name="Picture 46" descr="Image result for convulsion icon"/>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3049587" y="4840169"/>
                <a:ext cx="1883252" cy="1537192"/>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p:cNvSpPr/>
              <p:nvPr/>
            </p:nvSpPr>
            <p:spPr>
              <a:xfrm>
                <a:off x="3220503" y="4852636"/>
                <a:ext cx="1541417" cy="1541417"/>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38" name="TextBox 37"/>
            <p:cNvSpPr txBox="1"/>
            <p:nvPr/>
          </p:nvSpPr>
          <p:spPr>
            <a:xfrm>
              <a:off x="578941" y="5454515"/>
              <a:ext cx="1989998" cy="369332"/>
            </a:xfrm>
            <a:prstGeom prst="rect">
              <a:avLst/>
            </a:prstGeom>
            <a:noFill/>
          </p:spPr>
          <p:txBody>
            <a:bodyPr wrap="square" rtlCol="0">
              <a:spAutoFit/>
            </a:bodyPr>
            <a:lstStyle/>
            <a:p>
              <a:pPr algn="ctr"/>
              <a:r>
                <a:rPr lang="en-CA" b="1" dirty="0" smtClean="0"/>
                <a:t>Seizures</a:t>
              </a:r>
              <a:endParaRPr lang="en-CA" b="1" dirty="0"/>
            </a:p>
          </p:txBody>
        </p:sp>
      </p:grpSp>
      <p:grpSp>
        <p:nvGrpSpPr>
          <p:cNvPr id="24" name="Group 23"/>
          <p:cNvGrpSpPr/>
          <p:nvPr/>
        </p:nvGrpSpPr>
        <p:grpSpPr>
          <a:xfrm>
            <a:off x="672043" y="1388017"/>
            <a:ext cx="1989998" cy="2013718"/>
            <a:chOff x="672043" y="1388017"/>
            <a:chExt cx="1989998" cy="2013718"/>
          </a:xfrm>
        </p:grpSpPr>
        <p:pic>
          <p:nvPicPr>
            <p:cNvPr id="14346" name="Picture 10" descr="Image result for hyperthermia icon"/>
            <p:cNvPicPr>
              <a:picLocks noChangeAspect="1" noChangeArrowheads="1"/>
            </p:cNvPicPr>
            <p:nvPr/>
          </p:nvPicPr>
          <p:blipFill>
            <a:blip r:embed="rId10">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18516" y="1388017"/>
              <a:ext cx="1697052" cy="1704838"/>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672043" y="3032403"/>
              <a:ext cx="1989998" cy="369332"/>
            </a:xfrm>
            <a:prstGeom prst="rect">
              <a:avLst/>
            </a:prstGeom>
            <a:noFill/>
          </p:spPr>
          <p:txBody>
            <a:bodyPr wrap="square" rtlCol="0">
              <a:spAutoFit/>
            </a:bodyPr>
            <a:lstStyle/>
            <a:p>
              <a:pPr algn="ctr"/>
              <a:r>
                <a:rPr lang="en-CA" b="1" dirty="0" smtClean="0"/>
                <a:t>High fever</a:t>
              </a:r>
              <a:endParaRPr lang="en-CA" b="1" dirty="0"/>
            </a:p>
          </p:txBody>
        </p:sp>
      </p:grpSp>
      <p:grpSp>
        <p:nvGrpSpPr>
          <p:cNvPr id="21" name="Group 20"/>
          <p:cNvGrpSpPr/>
          <p:nvPr/>
        </p:nvGrpSpPr>
        <p:grpSpPr>
          <a:xfrm>
            <a:off x="4965057" y="5210280"/>
            <a:ext cx="3510845" cy="1543826"/>
            <a:chOff x="4965057" y="5210280"/>
            <a:chExt cx="3510845" cy="1543826"/>
          </a:xfrm>
        </p:grpSpPr>
        <p:pic>
          <p:nvPicPr>
            <p:cNvPr id="14378" name="Picture 42" descr="Image result for death icon"/>
            <p:cNvPicPr>
              <a:picLocks noChangeAspect="1" noChangeArrowheads="1"/>
            </p:cNvPicPr>
            <p:nvPr/>
          </p:nvPicPr>
          <p:blipFill>
            <a:blip r:embed="rId11" cstate="print">
              <a:clrChange>
                <a:clrFrom>
                  <a:srgbClr val="7F7F7F">
                    <a:alpha val="784"/>
                  </a:srgbClr>
                </a:clrFrom>
                <a:clrTo>
                  <a:srgbClr val="7F7F7F">
                    <a:alpha val="0"/>
                  </a:srgbClr>
                </a:clrTo>
              </a:clrChange>
              <a:extLst>
                <a:ext uri="{28A0092B-C50C-407E-A947-70E740481C1C}">
                  <a14:useLocalDpi xmlns:a14="http://schemas.microsoft.com/office/drawing/2010/main" val="0"/>
                </a:ext>
              </a:extLst>
            </a:blip>
            <a:srcRect/>
            <a:stretch>
              <a:fillRect/>
            </a:stretch>
          </p:blipFill>
          <p:spPr bwMode="auto">
            <a:xfrm>
              <a:off x="4965057" y="5210280"/>
              <a:ext cx="1543826" cy="154382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6485904" y="6198422"/>
              <a:ext cx="1989998" cy="369332"/>
            </a:xfrm>
            <a:prstGeom prst="rect">
              <a:avLst/>
            </a:prstGeom>
            <a:noFill/>
          </p:spPr>
          <p:txBody>
            <a:bodyPr wrap="square" rtlCol="0">
              <a:spAutoFit/>
            </a:bodyPr>
            <a:lstStyle/>
            <a:p>
              <a:r>
                <a:rPr lang="en-CA" b="1" dirty="0" smtClean="0"/>
                <a:t>Death</a:t>
              </a:r>
              <a:endParaRPr lang="en-CA" b="1" dirty="0"/>
            </a:p>
          </p:txBody>
        </p:sp>
      </p:grpSp>
      <p:sp>
        <p:nvSpPr>
          <p:cNvPr id="4" name="TextBox 3"/>
          <p:cNvSpPr txBox="1"/>
          <p:nvPr/>
        </p:nvSpPr>
        <p:spPr>
          <a:xfrm>
            <a:off x="1874520" y="277151"/>
            <a:ext cx="5394960" cy="1569660"/>
          </a:xfrm>
          <a:prstGeom prst="rect">
            <a:avLst/>
          </a:prstGeom>
          <a:noFill/>
        </p:spPr>
        <p:txBody>
          <a:bodyPr wrap="square" rtlCol="0">
            <a:spAutoFit/>
          </a:bodyPr>
          <a:lstStyle/>
          <a:p>
            <a:pPr algn="ctr"/>
            <a:r>
              <a:rPr lang="en-CA" sz="4800" b="1" dirty="0" smtClean="0"/>
              <a:t>Signs &amp; Symptoms of Overdose</a:t>
            </a:r>
            <a:endParaRPr lang="en-CA" sz="4800" b="1" dirty="0"/>
          </a:p>
        </p:txBody>
      </p:sp>
    </p:spTree>
    <p:extLst>
      <p:ext uri="{BB962C8B-B14F-4D97-AF65-F5344CB8AC3E}">
        <p14:creationId xmlns:p14="http://schemas.microsoft.com/office/powerpoint/2010/main" val="206497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394"/>
                                        </p:tgtEl>
                                        <p:attrNameLst>
                                          <p:attrName>style.visibility</p:attrName>
                                        </p:attrNameLst>
                                      </p:cBhvr>
                                      <p:to>
                                        <p:strVal val="visible"/>
                                      </p:to>
                                    </p:set>
                                    <p:anim calcmode="lin" valueType="num">
                                      <p:cBhvr>
                                        <p:cTn id="14" dur="500" fill="hold"/>
                                        <p:tgtEl>
                                          <p:spTgt spid="14394"/>
                                        </p:tgtEl>
                                        <p:attrNameLst>
                                          <p:attrName>ppt_w</p:attrName>
                                        </p:attrNameLst>
                                      </p:cBhvr>
                                      <p:tavLst>
                                        <p:tav tm="0">
                                          <p:val>
                                            <p:fltVal val="0"/>
                                          </p:val>
                                        </p:tav>
                                        <p:tav tm="100000">
                                          <p:val>
                                            <p:strVal val="#ppt_w"/>
                                          </p:val>
                                        </p:tav>
                                      </p:tavLst>
                                    </p:anim>
                                    <p:anim calcmode="lin" valueType="num">
                                      <p:cBhvr>
                                        <p:cTn id="15" dur="500" fill="hold"/>
                                        <p:tgtEl>
                                          <p:spTgt spid="14394"/>
                                        </p:tgtEl>
                                        <p:attrNameLst>
                                          <p:attrName>ppt_h</p:attrName>
                                        </p:attrNameLst>
                                      </p:cBhvr>
                                      <p:tavLst>
                                        <p:tav tm="0">
                                          <p:val>
                                            <p:fltVal val="0"/>
                                          </p:val>
                                        </p:tav>
                                        <p:tav tm="100000">
                                          <p:val>
                                            <p:strVal val="#ppt_h"/>
                                          </p:val>
                                        </p:tav>
                                      </p:tavLst>
                                    </p:anim>
                                    <p:animEffect transition="in" filter="fade">
                                      <p:cBhvr>
                                        <p:cTn id="16" dur="500"/>
                                        <p:tgtEl>
                                          <p:spTgt spid="1439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11"/>
          <p:cNvGrpSpPr>
            <a:grpSpLocks/>
          </p:cNvGrpSpPr>
          <p:nvPr/>
        </p:nvGrpSpPr>
        <p:grpSpPr bwMode="auto">
          <a:xfrm>
            <a:off x="152400" y="0"/>
            <a:ext cx="8877300" cy="6858000"/>
            <a:chOff x="96" y="0"/>
            <a:chExt cx="5592" cy="4320"/>
          </a:xfrm>
        </p:grpSpPr>
        <p:pic>
          <p:nvPicPr>
            <p:cNvPr id="368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 y="0"/>
              <a:ext cx="5592"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8" name="Text Box 5"/>
            <p:cNvSpPr txBox="1">
              <a:spLocks noChangeArrowheads="1"/>
            </p:cNvSpPr>
            <p:nvPr/>
          </p:nvSpPr>
          <p:spPr bwMode="auto">
            <a:xfrm>
              <a:off x="4176" y="438"/>
              <a:ext cx="1440" cy="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8" charset="2"/>
                <a:buChar char="n"/>
                <a:defRPr sz="2800">
                  <a:solidFill>
                    <a:schemeClr val="tx1"/>
                  </a:solidFill>
                  <a:latin typeface="Eras Demi ITC" pitchFamily="34" charset="0"/>
                  <a:cs typeface="Arial" charset="0"/>
                </a:defRPr>
              </a:lvl1pPr>
              <a:lvl2pPr marL="742950" indent="-285750">
                <a:spcBef>
                  <a:spcPct val="20000"/>
                </a:spcBef>
                <a:buClr>
                  <a:schemeClr val="accent2"/>
                </a:buClr>
                <a:buSzPct val="80000"/>
                <a:buFont typeface="Wingdings" pitchFamily="28" charset="2"/>
                <a:buChar char="¨"/>
                <a:defRPr sz="2800">
                  <a:solidFill>
                    <a:schemeClr val="tx1"/>
                  </a:solidFill>
                  <a:latin typeface="Eras Demi ITC" pitchFamily="34" charset="0"/>
                  <a:cs typeface="Arial" charset="0"/>
                </a:defRPr>
              </a:lvl2pPr>
              <a:lvl3pPr marL="1143000" indent="-228600">
                <a:spcBef>
                  <a:spcPct val="20000"/>
                </a:spcBef>
                <a:buClr>
                  <a:schemeClr val="bg2"/>
                </a:buClr>
                <a:buSzPct val="65000"/>
                <a:buFont typeface="Wingdings" pitchFamily="28" charset="2"/>
                <a:buChar char="n"/>
                <a:defRPr sz="2400">
                  <a:solidFill>
                    <a:schemeClr val="tx1"/>
                  </a:solidFill>
                  <a:latin typeface="Eras Demi ITC" pitchFamily="34" charset="0"/>
                  <a:cs typeface="Arial" charset="0"/>
                </a:defRPr>
              </a:lvl3pPr>
              <a:lvl4pPr marL="1600200" indent="-228600">
                <a:spcBef>
                  <a:spcPct val="20000"/>
                </a:spcBef>
                <a:buClr>
                  <a:schemeClr val="accent2"/>
                </a:buClr>
                <a:buSzPct val="70000"/>
                <a:buFont typeface="Wingdings" pitchFamily="28" charset="2"/>
                <a:buChar char="¨"/>
                <a:defRPr sz="2000">
                  <a:solidFill>
                    <a:schemeClr val="tx1"/>
                  </a:solidFill>
                  <a:latin typeface="Eras Demi ITC" pitchFamily="34" charset="0"/>
                  <a:cs typeface="Arial" charset="0"/>
                </a:defRPr>
              </a:lvl4pPr>
              <a:lvl5pPr marL="2057400" indent="-228600">
                <a:spcBef>
                  <a:spcPct val="20000"/>
                </a:spcBef>
                <a:buClr>
                  <a:schemeClr val="bg2"/>
                </a:buClr>
                <a:buFont typeface="Wingdings" pitchFamily="28" charset="2"/>
                <a:buChar char="§"/>
                <a:defRPr sz="2000">
                  <a:solidFill>
                    <a:schemeClr val="tx1"/>
                  </a:solidFill>
                  <a:latin typeface="Eras Demi ITC" pitchFamily="34" charset="0"/>
                  <a:cs typeface="Arial" charset="0"/>
                </a:defRPr>
              </a:lvl5pPr>
              <a:lvl6pPr marL="25146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6pPr>
              <a:lvl7pPr marL="29718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7pPr>
              <a:lvl8pPr marL="34290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8pPr>
              <a:lvl9pPr marL="38862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9pPr>
            </a:lstStyle>
            <a:p>
              <a:pPr eaLnBrk="0" fontAlgn="base" hangingPunct="0">
                <a:spcBef>
                  <a:spcPts val="500"/>
                </a:spcBef>
                <a:spcAft>
                  <a:spcPts val="500"/>
                </a:spcAft>
                <a:buClrTx/>
                <a:buSzTx/>
                <a:buFontTx/>
                <a:buNone/>
              </a:pPr>
              <a:r>
                <a:rPr lang="en-US" altLang="en-US" sz="1600" b="1">
                  <a:solidFill>
                    <a:prstClr val="black"/>
                  </a:solidFill>
                  <a:latin typeface="Corbel" pitchFamily="34" charset="0"/>
                </a:rPr>
                <a:t>1. Brain damage</a:t>
              </a:r>
              <a:r>
                <a:rPr lang="en-US" altLang="en-US" sz="1600">
                  <a:solidFill>
                    <a:prstClr val="black"/>
                  </a:solidFill>
                  <a:latin typeface="Corbel" pitchFamily="34" charset="0"/>
                </a:rPr>
                <a:t> </a:t>
              </a:r>
              <a:br>
                <a:rPr lang="en-US" altLang="en-US" sz="1600">
                  <a:solidFill>
                    <a:prstClr val="black"/>
                  </a:solidFill>
                  <a:latin typeface="Corbel" pitchFamily="34" charset="0"/>
                </a:rPr>
              </a:br>
              <a:r>
                <a:rPr lang="en-US" altLang="en-US" sz="1600">
                  <a:solidFill>
                    <a:prstClr val="black"/>
                  </a:solidFill>
                  <a:latin typeface="Corbel" pitchFamily="34" charset="0"/>
                </a:rPr>
                <a:t>Increased blood pressure increases the risk of a ruptured blood vessel in the brain. Narrowing of blood vessels reduces blood flow around the brain.</a:t>
              </a:r>
            </a:p>
          </p:txBody>
        </p:sp>
        <p:sp>
          <p:nvSpPr>
            <p:cNvPr id="36869" name="Text Box 6"/>
            <p:cNvSpPr txBox="1">
              <a:spLocks noChangeArrowheads="1"/>
            </p:cNvSpPr>
            <p:nvPr/>
          </p:nvSpPr>
          <p:spPr bwMode="auto">
            <a:xfrm>
              <a:off x="3456" y="1968"/>
              <a:ext cx="2128" cy="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8" charset="2"/>
                <a:buChar char="n"/>
                <a:defRPr sz="2800">
                  <a:solidFill>
                    <a:schemeClr val="tx1"/>
                  </a:solidFill>
                  <a:latin typeface="Eras Demi ITC" pitchFamily="34" charset="0"/>
                  <a:cs typeface="Arial" charset="0"/>
                </a:defRPr>
              </a:lvl1pPr>
              <a:lvl2pPr marL="742950" indent="-285750">
                <a:spcBef>
                  <a:spcPct val="20000"/>
                </a:spcBef>
                <a:buClr>
                  <a:schemeClr val="accent2"/>
                </a:buClr>
                <a:buSzPct val="80000"/>
                <a:buFont typeface="Wingdings" pitchFamily="28" charset="2"/>
                <a:buChar char="¨"/>
                <a:defRPr sz="2800">
                  <a:solidFill>
                    <a:schemeClr val="tx1"/>
                  </a:solidFill>
                  <a:latin typeface="Eras Demi ITC" pitchFamily="34" charset="0"/>
                  <a:cs typeface="Arial" charset="0"/>
                </a:defRPr>
              </a:lvl2pPr>
              <a:lvl3pPr marL="1143000" indent="-228600">
                <a:spcBef>
                  <a:spcPct val="20000"/>
                </a:spcBef>
                <a:buClr>
                  <a:schemeClr val="bg2"/>
                </a:buClr>
                <a:buSzPct val="65000"/>
                <a:buFont typeface="Wingdings" pitchFamily="28" charset="2"/>
                <a:buChar char="n"/>
                <a:defRPr sz="2400">
                  <a:solidFill>
                    <a:schemeClr val="tx1"/>
                  </a:solidFill>
                  <a:latin typeface="Eras Demi ITC" pitchFamily="34" charset="0"/>
                  <a:cs typeface="Arial" charset="0"/>
                </a:defRPr>
              </a:lvl3pPr>
              <a:lvl4pPr marL="1600200" indent="-228600">
                <a:spcBef>
                  <a:spcPct val="20000"/>
                </a:spcBef>
                <a:buClr>
                  <a:schemeClr val="accent2"/>
                </a:buClr>
                <a:buSzPct val="70000"/>
                <a:buFont typeface="Wingdings" pitchFamily="28" charset="2"/>
                <a:buChar char="¨"/>
                <a:defRPr sz="2000">
                  <a:solidFill>
                    <a:schemeClr val="tx1"/>
                  </a:solidFill>
                  <a:latin typeface="Eras Demi ITC" pitchFamily="34" charset="0"/>
                  <a:cs typeface="Arial" charset="0"/>
                </a:defRPr>
              </a:lvl4pPr>
              <a:lvl5pPr marL="2057400" indent="-228600">
                <a:spcBef>
                  <a:spcPct val="20000"/>
                </a:spcBef>
                <a:buClr>
                  <a:schemeClr val="bg2"/>
                </a:buClr>
                <a:buFont typeface="Wingdings" pitchFamily="28" charset="2"/>
                <a:buChar char="§"/>
                <a:defRPr sz="2000">
                  <a:solidFill>
                    <a:schemeClr val="tx1"/>
                  </a:solidFill>
                  <a:latin typeface="Eras Demi ITC" pitchFamily="34" charset="0"/>
                  <a:cs typeface="Arial" charset="0"/>
                </a:defRPr>
              </a:lvl5pPr>
              <a:lvl6pPr marL="25146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6pPr>
              <a:lvl7pPr marL="29718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7pPr>
              <a:lvl8pPr marL="34290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8pPr>
              <a:lvl9pPr marL="38862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9pPr>
            </a:lstStyle>
            <a:p>
              <a:pPr eaLnBrk="0" fontAlgn="base" hangingPunct="0">
                <a:spcBef>
                  <a:spcPts val="500"/>
                </a:spcBef>
                <a:spcAft>
                  <a:spcPts val="500"/>
                </a:spcAft>
                <a:buClrTx/>
                <a:buSzTx/>
                <a:buFontTx/>
                <a:buNone/>
              </a:pPr>
              <a:r>
                <a:rPr lang="en-US" altLang="en-US" sz="1600" b="1">
                  <a:solidFill>
                    <a:prstClr val="black"/>
                  </a:solidFill>
                  <a:latin typeface="Corbel" pitchFamily="34" charset="0"/>
                </a:rPr>
                <a:t>2. Heart attack</a:t>
              </a:r>
              <a:r>
                <a:rPr lang="en-US" altLang="en-US" sz="1600">
                  <a:solidFill>
                    <a:prstClr val="black"/>
                  </a:solidFill>
                  <a:latin typeface="Corbel" pitchFamily="34" charset="0"/>
                </a:rPr>
                <a:t> </a:t>
              </a:r>
              <a:br>
                <a:rPr lang="en-US" altLang="en-US" sz="1600">
                  <a:solidFill>
                    <a:prstClr val="black"/>
                  </a:solidFill>
                  <a:latin typeface="Corbel" pitchFamily="34" charset="0"/>
                </a:rPr>
              </a:br>
              <a:r>
                <a:rPr lang="en-US" altLang="en-US" sz="1600">
                  <a:solidFill>
                    <a:prstClr val="black"/>
                  </a:solidFill>
                  <a:latin typeface="Corbel" pitchFamily="34" charset="0"/>
                </a:rPr>
                <a:t>Increased oxygen demand by the heart (because of increased motor activity) accompanied by reduced blood supply (narrowing of blood vessels) can lead to heart attack.</a:t>
              </a:r>
            </a:p>
          </p:txBody>
        </p:sp>
        <p:sp>
          <p:nvSpPr>
            <p:cNvPr id="36870" name="Text Box 7"/>
            <p:cNvSpPr txBox="1">
              <a:spLocks noChangeArrowheads="1"/>
            </p:cNvSpPr>
            <p:nvPr/>
          </p:nvSpPr>
          <p:spPr bwMode="auto">
            <a:xfrm>
              <a:off x="2597" y="3146"/>
              <a:ext cx="3019" cy="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8" charset="2"/>
                <a:buChar char="n"/>
                <a:defRPr sz="2800">
                  <a:solidFill>
                    <a:schemeClr val="tx1"/>
                  </a:solidFill>
                  <a:latin typeface="Eras Demi ITC" pitchFamily="34" charset="0"/>
                  <a:cs typeface="Arial" charset="0"/>
                </a:defRPr>
              </a:lvl1pPr>
              <a:lvl2pPr marL="742950" indent="-285750">
                <a:spcBef>
                  <a:spcPct val="20000"/>
                </a:spcBef>
                <a:buClr>
                  <a:schemeClr val="accent2"/>
                </a:buClr>
                <a:buSzPct val="80000"/>
                <a:buFont typeface="Wingdings" pitchFamily="28" charset="2"/>
                <a:buChar char="¨"/>
                <a:defRPr sz="2800">
                  <a:solidFill>
                    <a:schemeClr val="tx1"/>
                  </a:solidFill>
                  <a:latin typeface="Eras Demi ITC" pitchFamily="34" charset="0"/>
                  <a:cs typeface="Arial" charset="0"/>
                </a:defRPr>
              </a:lvl2pPr>
              <a:lvl3pPr marL="1143000" indent="-228600">
                <a:spcBef>
                  <a:spcPct val="20000"/>
                </a:spcBef>
                <a:buClr>
                  <a:schemeClr val="bg2"/>
                </a:buClr>
                <a:buSzPct val="65000"/>
                <a:buFont typeface="Wingdings" pitchFamily="28" charset="2"/>
                <a:buChar char="n"/>
                <a:defRPr sz="2400">
                  <a:solidFill>
                    <a:schemeClr val="tx1"/>
                  </a:solidFill>
                  <a:latin typeface="Eras Demi ITC" pitchFamily="34" charset="0"/>
                  <a:cs typeface="Arial" charset="0"/>
                </a:defRPr>
              </a:lvl3pPr>
              <a:lvl4pPr marL="1600200" indent="-228600">
                <a:spcBef>
                  <a:spcPct val="20000"/>
                </a:spcBef>
                <a:buClr>
                  <a:schemeClr val="accent2"/>
                </a:buClr>
                <a:buSzPct val="70000"/>
                <a:buFont typeface="Wingdings" pitchFamily="28" charset="2"/>
                <a:buChar char="¨"/>
                <a:defRPr sz="2000">
                  <a:solidFill>
                    <a:schemeClr val="tx1"/>
                  </a:solidFill>
                  <a:latin typeface="Eras Demi ITC" pitchFamily="34" charset="0"/>
                  <a:cs typeface="Arial" charset="0"/>
                </a:defRPr>
              </a:lvl4pPr>
              <a:lvl5pPr marL="2057400" indent="-228600">
                <a:spcBef>
                  <a:spcPct val="20000"/>
                </a:spcBef>
                <a:buClr>
                  <a:schemeClr val="bg2"/>
                </a:buClr>
                <a:buFont typeface="Wingdings" pitchFamily="28" charset="2"/>
                <a:buChar char="§"/>
                <a:defRPr sz="2000">
                  <a:solidFill>
                    <a:schemeClr val="tx1"/>
                  </a:solidFill>
                  <a:latin typeface="Eras Demi ITC" pitchFamily="34" charset="0"/>
                  <a:cs typeface="Arial" charset="0"/>
                </a:defRPr>
              </a:lvl5pPr>
              <a:lvl6pPr marL="25146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6pPr>
              <a:lvl7pPr marL="29718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7pPr>
              <a:lvl8pPr marL="34290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8pPr>
              <a:lvl9pPr marL="38862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9pPr>
            </a:lstStyle>
            <a:p>
              <a:pPr eaLnBrk="0" fontAlgn="base" hangingPunct="0">
                <a:spcBef>
                  <a:spcPts val="500"/>
                </a:spcBef>
                <a:spcAft>
                  <a:spcPts val="500"/>
                </a:spcAft>
                <a:buClrTx/>
                <a:buSzTx/>
                <a:buFontTx/>
                <a:buNone/>
              </a:pPr>
              <a:r>
                <a:rPr lang="en-US" altLang="en-US" sz="1600" b="1" dirty="0">
                  <a:solidFill>
                    <a:prstClr val="black"/>
                  </a:solidFill>
                  <a:latin typeface="Corbel" pitchFamily="34" charset="0"/>
                </a:rPr>
                <a:t>3. Overheating</a:t>
              </a:r>
              <a:r>
                <a:rPr lang="en-US" altLang="en-US" sz="1600" dirty="0">
                  <a:solidFill>
                    <a:prstClr val="black"/>
                  </a:solidFill>
                  <a:latin typeface="Corbel" pitchFamily="34" charset="0"/>
                </a:rPr>
                <a:t> </a:t>
              </a:r>
              <a:br>
                <a:rPr lang="en-US" altLang="en-US" sz="1600" dirty="0">
                  <a:solidFill>
                    <a:prstClr val="black"/>
                  </a:solidFill>
                  <a:latin typeface="Corbel" pitchFamily="34" charset="0"/>
                </a:rPr>
              </a:br>
              <a:r>
                <a:rPr lang="en-US" altLang="en-US" sz="1600" dirty="0">
                  <a:solidFill>
                    <a:prstClr val="black"/>
                  </a:solidFill>
                  <a:latin typeface="Corbel" pitchFamily="34" charset="0"/>
                </a:rPr>
                <a:t>One function of dopamine is to regulate body temperature. Altering DA levels with stimulants can affect the body's ability to cool itself. Combined with increased motor activity, this can lead to a dangerous hyperthermia, resulting in organ failure and death. </a:t>
              </a:r>
            </a:p>
          </p:txBody>
        </p:sp>
        <p:sp>
          <p:nvSpPr>
            <p:cNvPr id="36871" name="Text Box 9"/>
            <p:cNvSpPr txBox="1">
              <a:spLocks noChangeArrowheads="1"/>
            </p:cNvSpPr>
            <p:nvPr/>
          </p:nvSpPr>
          <p:spPr bwMode="auto">
            <a:xfrm>
              <a:off x="192" y="178"/>
              <a:ext cx="1584" cy="1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8" charset="2"/>
                <a:buChar char="n"/>
                <a:defRPr sz="2800">
                  <a:solidFill>
                    <a:schemeClr val="tx1"/>
                  </a:solidFill>
                  <a:latin typeface="Eras Demi ITC" pitchFamily="34" charset="0"/>
                  <a:cs typeface="Arial" charset="0"/>
                </a:defRPr>
              </a:lvl1pPr>
              <a:lvl2pPr marL="742950" indent="-285750">
                <a:spcBef>
                  <a:spcPct val="20000"/>
                </a:spcBef>
                <a:buClr>
                  <a:schemeClr val="accent2"/>
                </a:buClr>
                <a:buSzPct val="80000"/>
                <a:buFont typeface="Wingdings" pitchFamily="28" charset="2"/>
                <a:buChar char="¨"/>
                <a:defRPr sz="2800">
                  <a:solidFill>
                    <a:schemeClr val="tx1"/>
                  </a:solidFill>
                  <a:latin typeface="Eras Demi ITC" pitchFamily="34" charset="0"/>
                  <a:cs typeface="Arial" charset="0"/>
                </a:defRPr>
              </a:lvl2pPr>
              <a:lvl3pPr marL="1143000" indent="-228600">
                <a:spcBef>
                  <a:spcPct val="20000"/>
                </a:spcBef>
                <a:buClr>
                  <a:schemeClr val="bg2"/>
                </a:buClr>
                <a:buSzPct val="65000"/>
                <a:buFont typeface="Wingdings" pitchFamily="28" charset="2"/>
                <a:buChar char="n"/>
                <a:defRPr sz="2400">
                  <a:solidFill>
                    <a:schemeClr val="tx1"/>
                  </a:solidFill>
                  <a:latin typeface="Eras Demi ITC" pitchFamily="34" charset="0"/>
                  <a:cs typeface="Arial" charset="0"/>
                </a:defRPr>
              </a:lvl3pPr>
              <a:lvl4pPr marL="1600200" indent="-228600">
                <a:spcBef>
                  <a:spcPct val="20000"/>
                </a:spcBef>
                <a:buClr>
                  <a:schemeClr val="accent2"/>
                </a:buClr>
                <a:buSzPct val="70000"/>
                <a:buFont typeface="Wingdings" pitchFamily="28" charset="2"/>
                <a:buChar char="¨"/>
                <a:defRPr sz="2000">
                  <a:solidFill>
                    <a:schemeClr val="tx1"/>
                  </a:solidFill>
                  <a:latin typeface="Eras Demi ITC" pitchFamily="34" charset="0"/>
                  <a:cs typeface="Arial" charset="0"/>
                </a:defRPr>
              </a:lvl4pPr>
              <a:lvl5pPr marL="2057400" indent="-228600">
                <a:spcBef>
                  <a:spcPct val="20000"/>
                </a:spcBef>
                <a:buClr>
                  <a:schemeClr val="bg2"/>
                </a:buClr>
                <a:buFont typeface="Wingdings" pitchFamily="28" charset="2"/>
                <a:buChar char="§"/>
                <a:defRPr sz="2000">
                  <a:solidFill>
                    <a:schemeClr val="tx1"/>
                  </a:solidFill>
                  <a:latin typeface="Eras Demi ITC" pitchFamily="34" charset="0"/>
                  <a:cs typeface="Arial" charset="0"/>
                </a:defRPr>
              </a:lvl5pPr>
              <a:lvl6pPr marL="25146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6pPr>
              <a:lvl7pPr marL="29718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7pPr>
              <a:lvl8pPr marL="34290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8pPr>
              <a:lvl9pPr marL="3886200" indent="-228600" eaLnBrk="0" fontAlgn="base" hangingPunct="0">
                <a:spcBef>
                  <a:spcPct val="20000"/>
                </a:spcBef>
                <a:spcAft>
                  <a:spcPct val="0"/>
                </a:spcAft>
                <a:buClr>
                  <a:schemeClr val="bg2"/>
                </a:buClr>
                <a:buFont typeface="Wingdings" pitchFamily="28" charset="2"/>
                <a:buChar char="§"/>
                <a:defRPr sz="2000">
                  <a:solidFill>
                    <a:schemeClr val="tx1"/>
                  </a:solidFill>
                  <a:latin typeface="Eras Demi ITC" pitchFamily="34" charset="0"/>
                  <a:cs typeface="Arial" charset="0"/>
                </a:defRPr>
              </a:lvl9pPr>
            </a:lstStyle>
            <a:p>
              <a:pPr eaLnBrk="0" fontAlgn="base" hangingPunct="0">
                <a:spcBef>
                  <a:spcPts val="500"/>
                </a:spcBef>
                <a:spcAft>
                  <a:spcPts val="500"/>
                </a:spcAft>
                <a:buClrTx/>
                <a:buSzTx/>
                <a:buFontTx/>
                <a:buNone/>
              </a:pPr>
              <a:r>
                <a:rPr lang="en-US" altLang="en-US" sz="1600" b="1" dirty="0">
                  <a:solidFill>
                    <a:prstClr val="black"/>
                  </a:solidFill>
                  <a:latin typeface="Corbel" pitchFamily="34" charset="0"/>
                </a:rPr>
                <a:t>Stimulants</a:t>
              </a:r>
              <a:r>
                <a:rPr lang="en-US" altLang="en-US" sz="1600" dirty="0">
                  <a:solidFill>
                    <a:prstClr val="black"/>
                  </a:solidFill>
                  <a:latin typeface="Corbel" pitchFamily="34" charset="0"/>
                </a:rPr>
                <a:t> such as cocaine and methamphetamine trigger the release of the norepinephrine, which causes:</a:t>
              </a:r>
              <a:br>
                <a:rPr lang="en-US" altLang="en-US" sz="1600" dirty="0">
                  <a:solidFill>
                    <a:prstClr val="black"/>
                  </a:solidFill>
                  <a:latin typeface="Corbel" pitchFamily="34" charset="0"/>
                </a:rPr>
              </a:br>
              <a:r>
                <a:rPr lang="en-US" altLang="en-US" sz="1600" dirty="0">
                  <a:solidFill>
                    <a:prstClr val="black"/>
                  </a:solidFill>
                  <a:latin typeface="Corbel" pitchFamily="34" charset="0"/>
                </a:rPr>
                <a:t>- Increased motor activity</a:t>
              </a:r>
              <a:br>
                <a:rPr lang="en-US" altLang="en-US" sz="1600" dirty="0">
                  <a:solidFill>
                    <a:prstClr val="black"/>
                  </a:solidFill>
                  <a:latin typeface="Corbel" pitchFamily="34" charset="0"/>
                </a:rPr>
              </a:br>
              <a:r>
                <a:rPr lang="en-US" altLang="en-US" sz="1600" dirty="0">
                  <a:solidFill>
                    <a:prstClr val="black"/>
                  </a:solidFill>
                  <a:latin typeface="Corbel" pitchFamily="34" charset="0"/>
                </a:rPr>
                <a:t>- Increased heart rate</a:t>
              </a:r>
              <a:br>
                <a:rPr lang="en-US" altLang="en-US" sz="1600" dirty="0">
                  <a:solidFill>
                    <a:prstClr val="black"/>
                  </a:solidFill>
                  <a:latin typeface="Corbel" pitchFamily="34" charset="0"/>
                </a:rPr>
              </a:br>
              <a:r>
                <a:rPr lang="en-US" altLang="en-US" sz="1600" dirty="0">
                  <a:solidFill>
                    <a:prstClr val="black"/>
                  </a:solidFill>
                  <a:latin typeface="Corbel" pitchFamily="34" charset="0"/>
                </a:rPr>
                <a:t>- Increased blood pressure</a:t>
              </a:r>
              <a:br>
                <a:rPr lang="en-US" altLang="en-US" sz="1600" dirty="0">
                  <a:solidFill>
                    <a:prstClr val="black"/>
                  </a:solidFill>
                  <a:latin typeface="Corbel" pitchFamily="34" charset="0"/>
                </a:rPr>
              </a:br>
              <a:r>
                <a:rPr lang="en-US" altLang="en-US" sz="1600" dirty="0">
                  <a:solidFill>
                    <a:prstClr val="black"/>
                  </a:solidFill>
                  <a:latin typeface="Corbel" pitchFamily="34" charset="0"/>
                </a:rPr>
                <a:t>- Narrowing of blood vessels</a:t>
              </a:r>
            </a:p>
          </p:txBody>
        </p:sp>
      </p:grpSp>
    </p:spTree>
    <p:extLst>
      <p:ext uri="{BB962C8B-B14F-4D97-AF65-F5344CB8AC3E}">
        <p14:creationId xmlns:p14="http://schemas.microsoft.com/office/powerpoint/2010/main" val="13761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100432382"/>
              </p:ext>
            </p:extLst>
          </p:nvPr>
        </p:nvGraphicFramePr>
        <p:xfrm>
          <a:off x="404949" y="274320"/>
          <a:ext cx="8412480" cy="589134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72000" y="6372887"/>
            <a:ext cx="3944984" cy="338554"/>
          </a:xfrm>
          <a:prstGeom prst="rect">
            <a:avLst/>
          </a:prstGeom>
          <a:noFill/>
        </p:spPr>
        <p:txBody>
          <a:bodyPr wrap="square" rtlCol="0">
            <a:spAutoFit/>
          </a:bodyPr>
          <a:lstStyle/>
          <a:p>
            <a:pPr algn="r"/>
            <a:r>
              <a:rPr lang="en-CA" sz="1600" dirty="0" smtClean="0"/>
              <a:t>*Figures for 2017 includes data up to Oct. 3</a:t>
            </a:r>
            <a:endParaRPr lang="en-CA" sz="1600" dirty="0"/>
          </a:p>
        </p:txBody>
      </p:sp>
    </p:spTree>
    <p:extLst>
      <p:ext uri="{BB962C8B-B14F-4D97-AF65-F5344CB8AC3E}">
        <p14:creationId xmlns:p14="http://schemas.microsoft.com/office/powerpoint/2010/main" val="3964165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4572000" y="0"/>
            <a:ext cx="457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58371" name="Rectangle 3"/>
          <p:cNvSpPr>
            <a:spLocks noGrp="1" noChangeArrowheads="1"/>
          </p:cNvSpPr>
          <p:nvPr>
            <p:ph type="title"/>
          </p:nvPr>
        </p:nvSpPr>
        <p:spPr>
          <a:xfrm>
            <a:off x="4728755" y="2286000"/>
            <a:ext cx="4271554" cy="2286000"/>
          </a:xfrm>
        </p:spPr>
        <p:txBody>
          <a:bodyPr/>
          <a:lstStyle/>
          <a:p>
            <a:pPr algn="ctr">
              <a:lnSpc>
                <a:spcPct val="150000"/>
              </a:lnSpc>
            </a:pPr>
            <a:r>
              <a:rPr lang="en-US" altLang="en-US" sz="5400" dirty="0" smtClean="0">
                <a:solidFill>
                  <a:schemeClr val="bg1"/>
                </a:solidFill>
              </a:rPr>
              <a:t>Challenging </a:t>
            </a:r>
            <a:r>
              <a:rPr lang="en-US" altLang="en-US" sz="5400" dirty="0" err="1" smtClean="0">
                <a:solidFill>
                  <a:schemeClr val="bg1"/>
                </a:solidFill>
              </a:rPr>
              <a:t>Behaviours</a:t>
            </a:r>
            <a:endParaRPr lang="en-US" altLang="en-US" sz="5400" dirty="0">
              <a:solidFill>
                <a:schemeClr val="bg1"/>
              </a:solidFill>
            </a:endParaRPr>
          </a:p>
        </p:txBody>
      </p:sp>
      <p:pic>
        <p:nvPicPr>
          <p:cNvPr id="3074" name="Picture 2" descr="Meth ads show the real destruction of liv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flipH="1">
            <a:off x="-8966" y="0"/>
            <a:ext cx="461842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657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1026"/>
          <p:cNvSpPr>
            <a:spLocks noGrp="1" noChangeArrowheads="1"/>
          </p:cNvSpPr>
          <p:nvPr>
            <p:ph type="title"/>
          </p:nvPr>
        </p:nvSpPr>
        <p:spPr/>
        <p:txBody>
          <a:bodyPr/>
          <a:lstStyle/>
          <a:p>
            <a:pPr eaLnBrk="1" hangingPunct="1"/>
            <a:r>
              <a:rPr lang="en-US" altLang="en-US" dirty="0" smtClean="0"/>
              <a:t>Aggressive behaviour</a:t>
            </a:r>
          </a:p>
        </p:txBody>
      </p:sp>
      <p:sp>
        <p:nvSpPr>
          <p:cNvPr id="128004" name="Rectangle 1027"/>
          <p:cNvSpPr>
            <a:spLocks noGrp="1" noChangeArrowheads="1"/>
          </p:cNvSpPr>
          <p:nvPr>
            <p:ph sz="half" idx="1"/>
          </p:nvPr>
        </p:nvSpPr>
        <p:spPr>
          <a:xfrm>
            <a:off x="1149532" y="1606731"/>
            <a:ext cx="7694022" cy="5251269"/>
          </a:xfrm>
        </p:spPr>
        <p:txBody>
          <a:bodyPr>
            <a:normAutofit lnSpcReduction="10000"/>
          </a:bodyPr>
          <a:lstStyle/>
          <a:p>
            <a:pPr eaLnBrk="1" hangingPunct="1"/>
            <a:r>
              <a:rPr lang="en-US" altLang="en-US" dirty="0" smtClean="0"/>
              <a:t>Methamphetamine is a potent stimulant – it tends to produce anxiety &amp; aggressiveness</a:t>
            </a:r>
          </a:p>
          <a:p>
            <a:pPr lvl="1">
              <a:spcAft>
                <a:spcPts val="600"/>
              </a:spcAft>
            </a:pPr>
            <a:r>
              <a:rPr lang="en-US" altLang="en-US" dirty="0" smtClean="0"/>
              <a:t>Paranoia can contribute to this behaviour</a:t>
            </a:r>
          </a:p>
          <a:p>
            <a:pPr eaLnBrk="1" hangingPunct="1">
              <a:spcAft>
                <a:spcPts val="600"/>
              </a:spcAft>
            </a:pPr>
            <a:r>
              <a:rPr lang="en-US" altLang="en-US" dirty="0" smtClean="0"/>
              <a:t>The level of aggression depends on dose</a:t>
            </a:r>
          </a:p>
          <a:p>
            <a:pPr eaLnBrk="1" hangingPunct="1">
              <a:spcAft>
                <a:spcPts val="600"/>
              </a:spcAft>
            </a:pPr>
            <a:r>
              <a:rPr lang="en-US" altLang="en-US" dirty="0" smtClean="0"/>
              <a:t>Setting is also important – a highly stimulating environment may exacerbate aggression</a:t>
            </a:r>
          </a:p>
          <a:p>
            <a:pPr eaLnBrk="1" hangingPunct="1">
              <a:spcAft>
                <a:spcPts val="600"/>
              </a:spcAft>
            </a:pPr>
            <a:r>
              <a:rPr lang="en-US" altLang="en-US" dirty="0" smtClean="0"/>
              <a:t>Pre-existing susceptibility to violence is also an important contributor to behaviour (e.g., lack of impulse control)</a:t>
            </a:r>
          </a:p>
          <a:p>
            <a:pPr eaLnBrk="1" hangingPunct="1"/>
            <a:r>
              <a:rPr lang="en-US" altLang="en-US" dirty="0" smtClean="0"/>
              <a:t>Misinterpretation of others’ actions may lead to inappropriate aggressive responses</a:t>
            </a:r>
          </a:p>
        </p:txBody>
      </p:sp>
    </p:spTree>
    <p:extLst>
      <p:ext uri="{BB962C8B-B14F-4D97-AF65-F5344CB8AC3E}">
        <p14:creationId xmlns:p14="http://schemas.microsoft.com/office/powerpoint/2010/main" val="1628137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ChangeArrowheads="1"/>
          </p:cNvSpPr>
          <p:nvPr>
            <p:ph type="title"/>
          </p:nvPr>
        </p:nvSpPr>
        <p:spPr>
          <a:xfrm>
            <a:off x="2076995" y="281487"/>
            <a:ext cx="6714308" cy="1143000"/>
          </a:xfrm>
        </p:spPr>
        <p:txBody>
          <a:bodyPr/>
          <a:lstStyle/>
          <a:p>
            <a:pPr eaLnBrk="1" hangingPunct="1"/>
            <a:r>
              <a:rPr lang="en-US" altLang="en-US" dirty="0" smtClean="0"/>
              <a:t> Dealing with intoxication</a:t>
            </a:r>
          </a:p>
        </p:txBody>
      </p:sp>
      <p:sp>
        <p:nvSpPr>
          <p:cNvPr id="131076" name="Rectangle 3"/>
          <p:cNvSpPr>
            <a:spLocks noGrp="1" noChangeArrowheads="1"/>
          </p:cNvSpPr>
          <p:nvPr>
            <p:ph sz="half" idx="1"/>
          </p:nvPr>
        </p:nvSpPr>
        <p:spPr>
          <a:xfrm>
            <a:off x="1149532" y="1528354"/>
            <a:ext cx="7903028" cy="5329646"/>
          </a:xfrm>
        </p:spPr>
        <p:txBody>
          <a:bodyPr>
            <a:normAutofit/>
          </a:bodyPr>
          <a:lstStyle/>
          <a:p>
            <a:pPr>
              <a:lnSpc>
                <a:spcPct val="90000"/>
              </a:lnSpc>
              <a:spcAft>
                <a:spcPts val="600"/>
              </a:spcAft>
            </a:pPr>
            <a:r>
              <a:rPr lang="en-US" altLang="en-US" dirty="0" smtClean="0"/>
              <a:t>Recognize the signs/symptoms</a:t>
            </a:r>
          </a:p>
          <a:p>
            <a:pPr>
              <a:lnSpc>
                <a:spcPct val="90000"/>
              </a:lnSpc>
              <a:spcAft>
                <a:spcPts val="600"/>
              </a:spcAft>
            </a:pPr>
            <a:r>
              <a:rPr lang="en-US" altLang="en-US" dirty="0"/>
              <a:t>Do not confront</a:t>
            </a:r>
          </a:p>
          <a:p>
            <a:pPr eaLnBrk="1" hangingPunct="1">
              <a:lnSpc>
                <a:spcPct val="90000"/>
              </a:lnSpc>
            </a:pPr>
            <a:r>
              <a:rPr lang="en-US" altLang="en-US" dirty="0" smtClean="0"/>
              <a:t>Be aware of what’s going on for you</a:t>
            </a:r>
          </a:p>
          <a:p>
            <a:pPr lvl="1">
              <a:lnSpc>
                <a:spcPct val="90000"/>
              </a:lnSpc>
            </a:pPr>
            <a:r>
              <a:rPr lang="en-US" altLang="en-US" dirty="0" smtClean="0"/>
              <a:t>Control your own behavior</a:t>
            </a:r>
          </a:p>
          <a:p>
            <a:pPr lvl="1">
              <a:lnSpc>
                <a:spcPct val="90000"/>
              </a:lnSpc>
              <a:spcAft>
                <a:spcPts val="600"/>
              </a:spcAft>
            </a:pPr>
            <a:r>
              <a:rPr lang="en-US" altLang="en-US" dirty="0" smtClean="0"/>
              <a:t>Be </a:t>
            </a:r>
            <a:r>
              <a:rPr lang="en-US" altLang="en-US" dirty="0"/>
              <a:t>aware of personal </a:t>
            </a:r>
            <a:r>
              <a:rPr lang="en-US" altLang="en-US" dirty="0" smtClean="0"/>
              <a:t>space</a:t>
            </a:r>
          </a:p>
          <a:p>
            <a:pPr eaLnBrk="1" hangingPunct="1">
              <a:lnSpc>
                <a:spcPct val="90000"/>
              </a:lnSpc>
              <a:spcAft>
                <a:spcPts val="600"/>
              </a:spcAft>
            </a:pPr>
            <a:r>
              <a:rPr lang="en-US" altLang="en-US" dirty="0" smtClean="0"/>
              <a:t>Reduce stimuli</a:t>
            </a:r>
          </a:p>
          <a:p>
            <a:pPr eaLnBrk="1" hangingPunct="1">
              <a:lnSpc>
                <a:spcPct val="90000"/>
              </a:lnSpc>
              <a:spcAft>
                <a:spcPts val="600"/>
              </a:spcAft>
            </a:pPr>
            <a:r>
              <a:rPr lang="en-US" altLang="en-US" dirty="0" smtClean="0"/>
              <a:t>Encourage the person to relax</a:t>
            </a:r>
          </a:p>
          <a:p>
            <a:pPr>
              <a:spcAft>
                <a:spcPts val="600"/>
              </a:spcAft>
            </a:pPr>
            <a:r>
              <a:rPr lang="en-US" altLang="en-US" dirty="0" smtClean="0"/>
              <a:t>Use person’s name </a:t>
            </a:r>
            <a:r>
              <a:rPr lang="en-US" altLang="en-US" dirty="0"/>
              <a:t>&amp; repetition (broken record)</a:t>
            </a:r>
          </a:p>
          <a:p>
            <a:pPr>
              <a:spcAft>
                <a:spcPts val="600"/>
              </a:spcAft>
            </a:pPr>
            <a:r>
              <a:rPr lang="en-US" altLang="en-US" dirty="0"/>
              <a:t>Look for areas of agreement</a:t>
            </a:r>
          </a:p>
          <a:p>
            <a:r>
              <a:rPr lang="en-US" altLang="en-US" dirty="0" smtClean="0"/>
              <a:t>Don’t </a:t>
            </a:r>
            <a:r>
              <a:rPr lang="en-US" altLang="en-US" dirty="0"/>
              <a:t>be afraid to ask for </a:t>
            </a:r>
            <a:r>
              <a:rPr lang="en-US" altLang="en-US" dirty="0" smtClean="0"/>
              <a:t>help</a:t>
            </a:r>
            <a:endParaRPr lang="en-US" altLang="en-US" dirty="0"/>
          </a:p>
        </p:txBody>
      </p:sp>
    </p:spTree>
    <p:extLst>
      <p:ext uri="{BB962C8B-B14F-4D97-AF65-F5344CB8AC3E}">
        <p14:creationId xmlns:p14="http://schemas.microsoft.com/office/powerpoint/2010/main" val="254381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2"/>
          <p:cNvSpPr>
            <a:spLocks noGrp="1" noChangeArrowheads="1"/>
          </p:cNvSpPr>
          <p:nvPr>
            <p:ph type="title"/>
          </p:nvPr>
        </p:nvSpPr>
        <p:spPr/>
        <p:txBody>
          <a:bodyPr/>
          <a:lstStyle/>
          <a:p>
            <a:pPr eaLnBrk="1" hangingPunct="1"/>
            <a:r>
              <a:rPr lang="en-US" altLang="en-US" smtClean="0"/>
              <a:t>Meth Withdrawal</a:t>
            </a:r>
          </a:p>
        </p:txBody>
      </p:sp>
      <p:sp>
        <p:nvSpPr>
          <p:cNvPr id="133124" name="Rectangle 3"/>
          <p:cNvSpPr>
            <a:spLocks noGrp="1" noChangeArrowheads="1"/>
          </p:cNvSpPr>
          <p:nvPr>
            <p:ph sz="half" idx="2"/>
          </p:nvPr>
        </p:nvSpPr>
        <p:spPr>
          <a:xfrm>
            <a:off x="457199" y="1417638"/>
            <a:ext cx="7876903" cy="5197264"/>
          </a:xfrm>
        </p:spPr>
        <p:txBody>
          <a:bodyPr>
            <a:normAutofit fontScale="92500" lnSpcReduction="10000"/>
          </a:bodyPr>
          <a:lstStyle/>
          <a:p>
            <a:pPr eaLnBrk="1" hangingPunct="1"/>
            <a:r>
              <a:rPr lang="en-US" altLang="en-US" dirty="0" smtClean="0"/>
              <a:t>Severity of withdrawal from methamphetamine depends on the duration &amp; amount of meth use</a:t>
            </a:r>
          </a:p>
          <a:p>
            <a:pPr eaLnBrk="1" hangingPunct="1"/>
            <a:r>
              <a:rPr lang="en-US" altLang="en-US" dirty="0" smtClean="0"/>
              <a:t>Symptoms may include:</a:t>
            </a:r>
          </a:p>
          <a:p>
            <a:pPr lvl="1"/>
            <a:r>
              <a:rPr lang="en-US" altLang="en-US" dirty="0" smtClean="0"/>
              <a:t>Fatigue/excessive sleeping – may begin with a long </a:t>
            </a:r>
            <a:r>
              <a:rPr lang="en-US" altLang="en-US" dirty="0"/>
              <a:t>crash (</a:t>
            </a:r>
            <a:r>
              <a:rPr lang="en-US" altLang="en-US" dirty="0" smtClean="0"/>
              <a:t>up to 3 days)</a:t>
            </a:r>
          </a:p>
          <a:p>
            <a:pPr lvl="1"/>
            <a:r>
              <a:rPr lang="en-US" altLang="en-US" dirty="0" smtClean="0"/>
              <a:t>Apathy </a:t>
            </a:r>
          </a:p>
          <a:p>
            <a:pPr lvl="1"/>
            <a:r>
              <a:rPr lang="en-US" altLang="en-US" dirty="0" smtClean="0"/>
              <a:t>Depression &amp; suicidal ideation</a:t>
            </a:r>
          </a:p>
          <a:p>
            <a:pPr lvl="1"/>
            <a:r>
              <a:rPr lang="en-US" altLang="en-US" dirty="0" smtClean="0"/>
              <a:t>Anxiety &amp; agitation</a:t>
            </a:r>
          </a:p>
          <a:p>
            <a:pPr lvl="1"/>
            <a:r>
              <a:rPr lang="en-US" altLang="en-US" dirty="0" smtClean="0"/>
              <a:t>Paranoia</a:t>
            </a:r>
          </a:p>
          <a:p>
            <a:pPr lvl="1"/>
            <a:r>
              <a:rPr lang="en-US" altLang="en-US" dirty="0" smtClean="0"/>
              <a:t>Aggression</a:t>
            </a:r>
          </a:p>
          <a:p>
            <a:pPr lvl="1"/>
            <a:r>
              <a:rPr lang="en-US" altLang="en-US" dirty="0" smtClean="0"/>
              <a:t>Intense craving for the drug</a:t>
            </a:r>
          </a:p>
          <a:p>
            <a:r>
              <a:rPr lang="en-US" altLang="en-US" dirty="0" smtClean="0"/>
              <a:t>Symptoms may last for days with occasional use &amp; weeks/months with chronic use</a:t>
            </a:r>
          </a:p>
          <a:p>
            <a:pPr eaLnBrk="1" hangingPunct="1"/>
            <a:endParaRPr lang="en-US" altLang="en-US" dirty="0" smtClean="0"/>
          </a:p>
        </p:txBody>
      </p:sp>
    </p:spTree>
    <p:extLst>
      <p:ext uri="{BB962C8B-B14F-4D97-AF65-F5344CB8AC3E}">
        <p14:creationId xmlns:p14="http://schemas.microsoft.com/office/powerpoint/2010/main" val="1333544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Withdrawal Management </a:t>
            </a:r>
            <a:br>
              <a:rPr lang="en-US" dirty="0" smtClean="0"/>
            </a:br>
            <a:r>
              <a:rPr lang="en-US" dirty="0" smtClean="0"/>
              <a:t>Care Tips</a:t>
            </a:r>
            <a:endParaRPr lang="en-US" dirty="0"/>
          </a:p>
        </p:txBody>
      </p:sp>
      <p:sp>
        <p:nvSpPr>
          <p:cNvPr id="3" name="Content Placeholder 2"/>
          <p:cNvSpPr>
            <a:spLocks noGrp="1"/>
          </p:cNvSpPr>
          <p:nvPr>
            <p:ph sz="half" idx="1"/>
          </p:nvPr>
        </p:nvSpPr>
        <p:spPr/>
        <p:txBody>
          <a:bodyPr>
            <a:normAutofit/>
          </a:bodyPr>
          <a:lstStyle/>
          <a:p>
            <a:r>
              <a:rPr lang="en-US" dirty="0" smtClean="0"/>
              <a:t> </a:t>
            </a:r>
            <a:r>
              <a:rPr lang="en-US" dirty="0"/>
              <a:t>Observation and Monitoring</a:t>
            </a:r>
          </a:p>
          <a:p>
            <a:r>
              <a:rPr lang="en-US" dirty="0"/>
              <a:t> Medication</a:t>
            </a:r>
          </a:p>
          <a:p>
            <a:r>
              <a:rPr lang="en-US" dirty="0"/>
              <a:t> Rehydrate body </a:t>
            </a:r>
          </a:p>
          <a:p>
            <a:r>
              <a:rPr lang="en-US" dirty="0" smtClean="0"/>
              <a:t> Quiet and calm environment </a:t>
            </a:r>
          </a:p>
          <a:p>
            <a:r>
              <a:rPr lang="en-US" dirty="0"/>
              <a:t> </a:t>
            </a:r>
            <a:r>
              <a:rPr lang="en-US" dirty="0" smtClean="0"/>
              <a:t>Sleep and rest in bed as needed </a:t>
            </a:r>
          </a:p>
          <a:p>
            <a:r>
              <a:rPr lang="en-US" dirty="0"/>
              <a:t> </a:t>
            </a:r>
            <a:r>
              <a:rPr lang="en-US" dirty="0" smtClean="0"/>
              <a:t>Individualized daily routine and structure </a:t>
            </a:r>
          </a:p>
          <a:p>
            <a:r>
              <a:rPr lang="en-US" dirty="0"/>
              <a:t> </a:t>
            </a:r>
            <a:r>
              <a:rPr lang="en-US" dirty="0" smtClean="0"/>
              <a:t>Offer accurate, realistic information about drugs and withdrawal symptoms</a:t>
            </a:r>
          </a:p>
          <a:p>
            <a:r>
              <a:rPr lang="en-US" dirty="0"/>
              <a:t> </a:t>
            </a:r>
            <a:r>
              <a:rPr lang="en-US" dirty="0" smtClean="0"/>
              <a:t>Help to alleviate anxiety and fears </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4090154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addictionblog.org/cherrycake/wp-content/uploads/2017/03/Meth-Withdrawal-Timeline-Chart.png"/>
          <p:cNvPicPr>
            <a:picLocks noChangeAspect="1" noChangeArrowheads="1"/>
          </p:cNvPicPr>
          <p:nvPr/>
        </p:nvPicPr>
        <p:blipFill rotWithShape="1">
          <a:blip r:embed="rId2">
            <a:clrChange>
              <a:clrFrom>
                <a:srgbClr val="EBFFFF"/>
              </a:clrFrom>
              <a:clrTo>
                <a:srgbClr val="EBFFFF">
                  <a:alpha val="0"/>
                </a:srgbClr>
              </a:clrTo>
            </a:clrChang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a:stretch/>
        </p:blipFill>
        <p:spPr bwMode="auto">
          <a:xfrm>
            <a:off x="1" y="587829"/>
            <a:ext cx="9143999" cy="5316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2732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4572000" y="0"/>
            <a:ext cx="457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58371" name="Rectangle 3"/>
          <p:cNvSpPr>
            <a:spLocks noGrp="1" noChangeArrowheads="1"/>
          </p:cNvSpPr>
          <p:nvPr>
            <p:ph type="title"/>
          </p:nvPr>
        </p:nvSpPr>
        <p:spPr>
          <a:xfrm>
            <a:off x="4728755" y="2286000"/>
            <a:ext cx="4271554" cy="2286000"/>
          </a:xfrm>
        </p:spPr>
        <p:txBody>
          <a:bodyPr/>
          <a:lstStyle/>
          <a:p>
            <a:pPr algn="ctr"/>
            <a:r>
              <a:rPr lang="en-US" altLang="en-US" sz="6600" dirty="0" smtClean="0">
                <a:solidFill>
                  <a:schemeClr val="bg1"/>
                </a:solidFill>
              </a:rPr>
              <a:t>Roadmap for Recovery</a:t>
            </a:r>
            <a:endParaRPr lang="en-US" altLang="en-US" sz="6600" dirty="0">
              <a:solidFill>
                <a:schemeClr val="bg1"/>
              </a:solidFill>
            </a:endParaRPr>
          </a:p>
        </p:txBody>
      </p:sp>
      <p:pic>
        <p:nvPicPr>
          <p:cNvPr id="15364" name="Picture 4" descr="http://www.methamphetamineaddiction.com/wp-content/uploads/2014/11/girl-400x375.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 y="0"/>
            <a:ext cx="4579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03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0" y="0"/>
            <a:ext cx="9144000" cy="1506538"/>
          </a:xfrm>
          <a:prstGeom prst="rect">
            <a:avLst/>
          </a:prstGeom>
          <a:solidFill>
            <a:schemeClr val="tx1"/>
          </a:solidFill>
          <a:ln>
            <a:noFill/>
          </a:ln>
          <a:effectLst/>
          <a:extLst/>
        </p:spPr>
        <p:txBody>
          <a:bodyPr wrap="none" anchor="ctr"/>
          <a:lstStyle/>
          <a:p>
            <a:endParaRPr lang="en-CA"/>
          </a:p>
        </p:txBody>
      </p:sp>
      <p:sp>
        <p:nvSpPr>
          <p:cNvPr id="107524" name="Rectangle 4"/>
          <p:cNvSpPr>
            <a:spLocks noChangeArrowheads="1"/>
          </p:cNvSpPr>
          <p:nvPr/>
        </p:nvSpPr>
        <p:spPr bwMode="auto">
          <a:xfrm>
            <a:off x="0" y="1485900"/>
            <a:ext cx="9144000" cy="5372100"/>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pic>
        <p:nvPicPr>
          <p:cNvPr id="107523" name="Picture 3" descr="meth-us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3802063"/>
          </a:xfrm>
          <a:prstGeom prst="rect">
            <a:avLst/>
          </a:prstGeom>
          <a:noFill/>
          <a:extLst>
            <a:ext uri="{909E8E84-426E-40DD-AFC4-6F175D3DCCD1}">
              <a14:hiddenFill xmlns:a14="http://schemas.microsoft.com/office/drawing/2010/main">
                <a:solidFill>
                  <a:srgbClr val="FFFFFF"/>
                </a:solidFill>
              </a14:hiddenFill>
            </a:ext>
          </a:extLst>
        </p:spPr>
      </p:pic>
      <p:sp>
        <p:nvSpPr>
          <p:cNvPr id="107525" name="Rectangle 5"/>
          <p:cNvSpPr>
            <a:spLocks noChangeArrowheads="1"/>
          </p:cNvSpPr>
          <p:nvPr/>
        </p:nvSpPr>
        <p:spPr bwMode="auto">
          <a:xfrm>
            <a:off x="0" y="36195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000">
                <a:solidFill>
                  <a:schemeClr val="tx1"/>
                </a:solidFill>
                <a:latin typeface="Eras Bold ITC" pitchFamily="34" charset="0"/>
              </a:defRPr>
            </a:lvl1pPr>
            <a:lvl2pPr>
              <a:defRPr sz="4000">
                <a:solidFill>
                  <a:schemeClr val="tx1"/>
                </a:solidFill>
                <a:latin typeface="Eras Bold ITC" pitchFamily="34" charset="0"/>
              </a:defRPr>
            </a:lvl2pPr>
            <a:lvl3pPr>
              <a:defRPr sz="4000">
                <a:solidFill>
                  <a:schemeClr val="tx1"/>
                </a:solidFill>
                <a:latin typeface="Eras Bold ITC" pitchFamily="34" charset="0"/>
              </a:defRPr>
            </a:lvl3pPr>
            <a:lvl4pPr>
              <a:defRPr sz="4000">
                <a:solidFill>
                  <a:schemeClr val="tx1"/>
                </a:solidFill>
                <a:latin typeface="Eras Bold ITC" pitchFamily="34" charset="0"/>
              </a:defRPr>
            </a:lvl4pPr>
            <a:lvl5pPr>
              <a:defRPr sz="4000">
                <a:solidFill>
                  <a:schemeClr val="tx1"/>
                </a:solidFill>
                <a:latin typeface="Eras Bold ITC" pitchFamily="34" charset="0"/>
              </a:defRPr>
            </a:lvl5pPr>
            <a:lvl6pPr marL="457200" fontAlgn="base">
              <a:spcBef>
                <a:spcPct val="0"/>
              </a:spcBef>
              <a:spcAft>
                <a:spcPct val="0"/>
              </a:spcAft>
              <a:defRPr sz="4000">
                <a:solidFill>
                  <a:schemeClr val="tx1"/>
                </a:solidFill>
                <a:latin typeface="Eras Bold ITC" pitchFamily="34" charset="0"/>
              </a:defRPr>
            </a:lvl6pPr>
            <a:lvl7pPr marL="914400" fontAlgn="base">
              <a:spcBef>
                <a:spcPct val="0"/>
              </a:spcBef>
              <a:spcAft>
                <a:spcPct val="0"/>
              </a:spcAft>
              <a:defRPr sz="4000">
                <a:solidFill>
                  <a:schemeClr val="tx1"/>
                </a:solidFill>
                <a:latin typeface="Eras Bold ITC" pitchFamily="34" charset="0"/>
              </a:defRPr>
            </a:lvl7pPr>
            <a:lvl8pPr marL="1371600" fontAlgn="base">
              <a:spcBef>
                <a:spcPct val="0"/>
              </a:spcBef>
              <a:spcAft>
                <a:spcPct val="0"/>
              </a:spcAft>
              <a:defRPr sz="4000">
                <a:solidFill>
                  <a:schemeClr val="tx1"/>
                </a:solidFill>
                <a:latin typeface="Eras Bold ITC" pitchFamily="34" charset="0"/>
              </a:defRPr>
            </a:lvl8pPr>
            <a:lvl9pPr marL="1828800" fontAlgn="base">
              <a:spcBef>
                <a:spcPct val="0"/>
              </a:spcBef>
              <a:spcAft>
                <a:spcPct val="0"/>
              </a:spcAft>
              <a:defRPr sz="4000">
                <a:solidFill>
                  <a:schemeClr val="tx1"/>
                </a:solidFill>
                <a:latin typeface="Eras Bold ITC" pitchFamily="34" charset="0"/>
              </a:defRPr>
            </a:lvl9pPr>
          </a:lstStyle>
          <a:p>
            <a:pPr algn="ctr" eaLnBrk="1" hangingPunct="1"/>
            <a:r>
              <a:rPr lang="en-US" altLang="en-US" sz="4800" dirty="0" smtClean="0">
                <a:solidFill>
                  <a:schemeClr val="bg1"/>
                </a:solidFill>
                <a:latin typeface="Eras Demi ITC" panose="020B0805030504020804" pitchFamily="34" charset="0"/>
              </a:rPr>
              <a:t>Brain recovery</a:t>
            </a:r>
            <a:endParaRPr lang="en-US" altLang="en-US" sz="4800" dirty="0">
              <a:solidFill>
                <a:schemeClr val="bg1"/>
              </a:solidFill>
              <a:latin typeface="Eras Demi ITC" panose="020B0805030504020804" pitchFamily="34" charset="0"/>
            </a:endParaRPr>
          </a:p>
        </p:txBody>
      </p:sp>
    </p:spTree>
    <p:extLst>
      <p:ext uri="{BB962C8B-B14F-4D97-AF65-F5344CB8AC3E}">
        <p14:creationId xmlns:p14="http://schemas.microsoft.com/office/powerpoint/2010/main" val="3098574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Grp="1" noChangeArrowheads="1"/>
          </p:cNvSpPr>
          <p:nvPr>
            <p:ph type="title"/>
          </p:nvPr>
        </p:nvSpPr>
        <p:spPr/>
        <p:txBody>
          <a:bodyPr/>
          <a:lstStyle/>
          <a:p>
            <a:pPr eaLnBrk="1" hangingPunct="1"/>
            <a:r>
              <a:rPr lang="en-US" altLang="en-US" dirty="0" smtClean="0"/>
              <a:t>Stages of recovery</a:t>
            </a:r>
          </a:p>
        </p:txBody>
      </p:sp>
      <p:sp>
        <p:nvSpPr>
          <p:cNvPr id="143364" name="Rectangle 3"/>
          <p:cNvSpPr>
            <a:spLocks noGrp="1" noChangeArrowheads="1"/>
          </p:cNvSpPr>
          <p:nvPr>
            <p:ph sz="half" idx="1"/>
          </p:nvPr>
        </p:nvSpPr>
        <p:spPr>
          <a:xfrm>
            <a:off x="1149532" y="1424487"/>
            <a:ext cx="5682342" cy="5433513"/>
          </a:xfrm>
        </p:spPr>
        <p:txBody>
          <a:bodyPr>
            <a:normAutofit fontScale="92500" lnSpcReduction="10000"/>
          </a:bodyPr>
          <a:lstStyle/>
          <a:p>
            <a:pPr eaLnBrk="1" hangingPunct="1"/>
            <a:r>
              <a:rPr lang="en-US" altLang="en-US" dirty="0" smtClean="0"/>
              <a:t>Withdrawal</a:t>
            </a:r>
          </a:p>
          <a:p>
            <a:pPr lvl="1">
              <a:spcAft>
                <a:spcPts val="1200"/>
              </a:spcAft>
            </a:pPr>
            <a:r>
              <a:rPr lang="en-US" altLang="en-US" dirty="0" smtClean="0"/>
              <a:t>Lasts from 2 days – 2 weeks</a:t>
            </a:r>
          </a:p>
          <a:p>
            <a:pPr eaLnBrk="1" hangingPunct="1"/>
            <a:r>
              <a:rPr lang="en-US" altLang="en-US" dirty="0" smtClean="0"/>
              <a:t>Early Abstinence/Honeymoon</a:t>
            </a:r>
          </a:p>
          <a:p>
            <a:pPr lvl="1"/>
            <a:r>
              <a:rPr lang="en-US" altLang="en-US" dirty="0" smtClean="0"/>
              <a:t>Person starts to feel better</a:t>
            </a:r>
          </a:p>
          <a:p>
            <a:pPr lvl="1">
              <a:spcAft>
                <a:spcPts val="1200"/>
              </a:spcAft>
            </a:pPr>
            <a:r>
              <a:rPr lang="en-US" altLang="en-US" dirty="0" smtClean="0"/>
              <a:t>Lasts from 2-6 weeks</a:t>
            </a:r>
          </a:p>
          <a:p>
            <a:pPr eaLnBrk="1" hangingPunct="1"/>
            <a:r>
              <a:rPr lang="en-US" altLang="en-US" dirty="0" smtClean="0"/>
              <a:t>Protracted Abstinence or </a:t>
            </a:r>
            <a:r>
              <a:rPr lang="en-US" altLang="en-US" b="1" dirty="0" smtClean="0"/>
              <a:t>“The Wall”</a:t>
            </a:r>
          </a:p>
          <a:p>
            <a:pPr lvl="1"/>
            <a:r>
              <a:rPr lang="en-US" altLang="en-US" dirty="0" smtClean="0"/>
              <a:t>6 weeks – 3 months into recovery</a:t>
            </a:r>
          </a:p>
          <a:p>
            <a:pPr lvl="1"/>
            <a:r>
              <a:rPr lang="en-US" altLang="en-US" dirty="0" smtClean="0"/>
              <a:t>Due to a lack of dopamine function</a:t>
            </a:r>
          </a:p>
          <a:p>
            <a:pPr lvl="1"/>
            <a:r>
              <a:rPr lang="en-US" altLang="en-US" dirty="0" smtClean="0"/>
              <a:t>Looks like depression – tearful, tired, not sleeping </a:t>
            </a:r>
          </a:p>
          <a:p>
            <a:pPr lvl="1">
              <a:spcAft>
                <a:spcPts val="1200"/>
              </a:spcAft>
            </a:pPr>
            <a:r>
              <a:rPr lang="en-US" altLang="en-US" dirty="0" smtClean="0"/>
              <a:t>CBT &amp; physical exercise can help</a:t>
            </a:r>
          </a:p>
          <a:p>
            <a:pPr eaLnBrk="1" hangingPunct="1"/>
            <a:r>
              <a:rPr lang="en-US" altLang="en-US" dirty="0" smtClean="0"/>
              <a:t>Adjustment/ Resolution</a:t>
            </a:r>
          </a:p>
        </p:txBody>
      </p:sp>
      <p:sp>
        <p:nvSpPr>
          <p:cNvPr id="2" name="AutoShape 2" descr="Image result for methamphetamine risk of occupational environmental exposure">
            <a:hlinkClick r:id="rId3"/>
          </p:cNvPr>
          <p:cNvSpPr>
            <a:spLocks noChangeAspect="1" noChangeArrowheads="1"/>
          </p:cNvSpPr>
          <p:nvPr/>
        </p:nvSpPr>
        <p:spPr bwMode="auto">
          <a:xfrm>
            <a:off x="155575" y="-2795588"/>
            <a:ext cx="4124325" cy="5838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078" name="Picture 6" descr="Image result for hit the wall"/>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04857" y="2753912"/>
            <a:ext cx="2939143" cy="410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054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Grp="1" noChangeArrowheads="1"/>
          </p:cNvSpPr>
          <p:nvPr>
            <p:ph type="title"/>
          </p:nvPr>
        </p:nvSpPr>
        <p:spPr>
          <a:xfrm>
            <a:off x="457200" y="156754"/>
            <a:ext cx="8229600" cy="1260884"/>
          </a:xfrm>
        </p:spPr>
        <p:txBody>
          <a:bodyPr/>
          <a:lstStyle/>
          <a:p>
            <a:pPr eaLnBrk="1" hangingPunct="1"/>
            <a:r>
              <a:rPr lang="en-US" altLang="en-US" dirty="0" smtClean="0"/>
              <a:t> Roadmap for Recovery</a:t>
            </a:r>
            <a:endParaRPr lang="en-US" altLang="en-US" sz="3400" i="1" dirty="0" smtClean="0"/>
          </a:p>
        </p:txBody>
      </p:sp>
      <p:sp>
        <p:nvSpPr>
          <p:cNvPr id="144388" name="Rectangle 3"/>
          <p:cNvSpPr>
            <a:spLocks noGrp="1" noChangeArrowheads="1"/>
          </p:cNvSpPr>
          <p:nvPr>
            <p:ph sz="half" idx="2"/>
          </p:nvPr>
        </p:nvSpPr>
        <p:spPr>
          <a:xfrm>
            <a:off x="457200" y="1175657"/>
            <a:ext cx="8112034" cy="5682343"/>
          </a:xfrm>
        </p:spPr>
        <p:txBody>
          <a:bodyPr>
            <a:normAutofit fontScale="92500" lnSpcReduction="20000"/>
          </a:bodyPr>
          <a:lstStyle/>
          <a:p>
            <a:pPr>
              <a:lnSpc>
                <a:spcPct val="120000"/>
              </a:lnSpc>
              <a:spcBef>
                <a:spcPts val="0"/>
              </a:spcBef>
              <a:spcAft>
                <a:spcPts val="600"/>
              </a:spcAft>
            </a:pPr>
            <a:r>
              <a:rPr lang="en-US" altLang="en-US" dirty="0" smtClean="0"/>
              <a:t>Early rehabilitation </a:t>
            </a:r>
            <a:r>
              <a:rPr lang="en-US" altLang="en-US" dirty="0"/>
              <a:t>needs to be very behaviorally oriented </a:t>
            </a:r>
            <a:endParaRPr lang="en-US" altLang="en-US" dirty="0" smtClean="0"/>
          </a:p>
          <a:p>
            <a:pPr lvl="1">
              <a:lnSpc>
                <a:spcPct val="120000"/>
              </a:lnSpc>
              <a:spcBef>
                <a:spcPts val="0"/>
              </a:spcBef>
              <a:spcAft>
                <a:spcPts val="600"/>
              </a:spcAft>
            </a:pPr>
            <a:r>
              <a:rPr lang="en-US" altLang="en-US" dirty="0" smtClean="0"/>
              <a:t>structured time</a:t>
            </a:r>
          </a:p>
          <a:p>
            <a:pPr lvl="1">
              <a:lnSpc>
                <a:spcPct val="120000"/>
              </a:lnSpc>
              <a:spcBef>
                <a:spcPts val="0"/>
              </a:spcBef>
              <a:spcAft>
                <a:spcPts val="600"/>
              </a:spcAft>
            </a:pPr>
            <a:r>
              <a:rPr lang="en-US" altLang="en-US" dirty="0" smtClean="0"/>
              <a:t>mutual support (e.g., Crystal Meth Anonymous)	</a:t>
            </a:r>
          </a:p>
          <a:p>
            <a:pPr lvl="1">
              <a:spcBef>
                <a:spcPts val="0"/>
              </a:spcBef>
              <a:spcAft>
                <a:spcPts val="1200"/>
              </a:spcAft>
            </a:pPr>
            <a:r>
              <a:rPr lang="en-US" altLang="en-US" dirty="0" smtClean="0"/>
              <a:t>participate </a:t>
            </a:r>
            <a:r>
              <a:rPr lang="en-US" altLang="en-US" dirty="0"/>
              <a:t>in new activities.</a:t>
            </a:r>
          </a:p>
          <a:p>
            <a:pPr>
              <a:lnSpc>
                <a:spcPct val="120000"/>
              </a:lnSpc>
              <a:spcBef>
                <a:spcPts val="0"/>
              </a:spcBef>
              <a:spcAft>
                <a:spcPts val="600"/>
              </a:spcAft>
            </a:pPr>
            <a:r>
              <a:rPr lang="en-US" altLang="en-US" dirty="0"/>
              <a:t>Exercise and physical activity </a:t>
            </a:r>
            <a:r>
              <a:rPr lang="en-US" altLang="en-US" dirty="0" smtClean="0"/>
              <a:t>are beneficial:</a:t>
            </a:r>
          </a:p>
          <a:p>
            <a:pPr lvl="1">
              <a:lnSpc>
                <a:spcPct val="120000"/>
              </a:lnSpc>
              <a:spcBef>
                <a:spcPts val="0"/>
              </a:spcBef>
              <a:spcAft>
                <a:spcPts val="600"/>
              </a:spcAft>
            </a:pPr>
            <a:r>
              <a:rPr lang="en-US" altLang="en-US" dirty="0" smtClean="0"/>
              <a:t>managing withdrawal symptoms</a:t>
            </a:r>
          </a:p>
          <a:p>
            <a:pPr lvl="1">
              <a:spcAft>
                <a:spcPts val="1200"/>
              </a:spcAft>
            </a:pPr>
            <a:r>
              <a:rPr lang="en-US" altLang="en-US" dirty="0" smtClean="0"/>
              <a:t>dealing </a:t>
            </a:r>
            <a:r>
              <a:rPr lang="en-US" altLang="en-US" dirty="0"/>
              <a:t>with depression &amp; </a:t>
            </a:r>
            <a:r>
              <a:rPr lang="en-US" altLang="en-US" dirty="0" smtClean="0"/>
              <a:t>anhedonia</a:t>
            </a:r>
            <a:endParaRPr lang="en-US" altLang="en-US" dirty="0"/>
          </a:p>
          <a:p>
            <a:pPr>
              <a:lnSpc>
                <a:spcPct val="120000"/>
              </a:lnSpc>
              <a:spcAft>
                <a:spcPts val="1200"/>
              </a:spcAft>
            </a:pPr>
            <a:r>
              <a:rPr lang="en-US" altLang="en-US" dirty="0" smtClean="0"/>
              <a:t>Antidepressants may not be </a:t>
            </a:r>
            <a:r>
              <a:rPr lang="en-US" altLang="en-US" dirty="0"/>
              <a:t>effective in </a:t>
            </a:r>
            <a:r>
              <a:rPr lang="en-US" altLang="en-US" dirty="0" smtClean="0"/>
              <a:t>treating meth-induced depression.</a:t>
            </a:r>
            <a:endParaRPr lang="en-US" altLang="en-US" dirty="0"/>
          </a:p>
          <a:p>
            <a:pPr eaLnBrk="1" hangingPunct="1">
              <a:spcAft>
                <a:spcPts val="1200"/>
              </a:spcAft>
            </a:pPr>
            <a:r>
              <a:rPr lang="en-US" altLang="en-US" dirty="0" smtClean="0"/>
              <a:t>Avoid external triggers</a:t>
            </a:r>
          </a:p>
          <a:p>
            <a:pPr eaLnBrk="1" hangingPunct="1"/>
            <a:r>
              <a:rPr lang="en-US" altLang="en-US" dirty="0" smtClean="0"/>
              <a:t>Pharmacological advances - ?</a:t>
            </a:r>
          </a:p>
        </p:txBody>
      </p:sp>
    </p:spTree>
    <p:extLst>
      <p:ext uri="{BB962C8B-B14F-4D97-AF65-F5344CB8AC3E}">
        <p14:creationId xmlns:p14="http://schemas.microsoft.com/office/powerpoint/2010/main" val="2618828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and Recovery 	</a:t>
            </a:r>
            <a:endParaRPr lang="en-US" dirty="0"/>
          </a:p>
        </p:txBody>
      </p:sp>
      <p:sp>
        <p:nvSpPr>
          <p:cNvPr id="3" name="Content Placeholder 2"/>
          <p:cNvSpPr>
            <a:spLocks noGrp="1"/>
          </p:cNvSpPr>
          <p:nvPr>
            <p:ph sz="half" idx="1"/>
          </p:nvPr>
        </p:nvSpPr>
        <p:spPr>
          <a:xfrm>
            <a:off x="1149532" y="1424487"/>
            <a:ext cx="7694022" cy="5157341"/>
          </a:xfrm>
        </p:spPr>
        <p:txBody>
          <a:bodyPr/>
          <a:lstStyle/>
          <a:p>
            <a:endParaRPr lang="en-US" dirty="0" smtClean="0"/>
          </a:p>
          <a:p>
            <a:r>
              <a:rPr lang="en-US" dirty="0" smtClean="0"/>
              <a:t>Executive function, memory and regulation impaired….</a:t>
            </a:r>
          </a:p>
          <a:p>
            <a:pPr lvl="1"/>
            <a:r>
              <a:rPr lang="en-US" dirty="0" smtClean="0"/>
              <a:t>More frequent but shorter sessions</a:t>
            </a:r>
          </a:p>
          <a:p>
            <a:pPr lvl="1"/>
            <a:r>
              <a:rPr lang="en-US" dirty="0" smtClean="0"/>
              <a:t>Reminders</a:t>
            </a:r>
          </a:p>
          <a:p>
            <a:pPr lvl="1"/>
            <a:r>
              <a:rPr lang="en-US" dirty="0" smtClean="0"/>
              <a:t>Memory aids </a:t>
            </a:r>
          </a:p>
          <a:p>
            <a:pPr lvl="1"/>
            <a:r>
              <a:rPr lang="en-US" dirty="0" smtClean="0"/>
              <a:t>Assertive follow-up</a:t>
            </a:r>
          </a:p>
          <a:p>
            <a:pPr lvl="1"/>
            <a:r>
              <a:rPr lang="en-US" dirty="0" smtClean="0"/>
              <a:t>Written instructions </a:t>
            </a:r>
            <a:endParaRPr lang="en-US" dirty="0"/>
          </a:p>
        </p:txBody>
      </p:sp>
      <p:pic>
        <p:nvPicPr>
          <p:cNvPr id="4" name="Picture 3" descr="Challenges of the International Mobility of the Highly ..."/>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30984" y="3458997"/>
            <a:ext cx="2527254" cy="3369672"/>
          </a:xfrm>
          <a:prstGeom prst="rect">
            <a:avLst/>
          </a:prstGeom>
        </p:spPr>
      </p:pic>
    </p:spTree>
    <p:extLst>
      <p:ext uri="{BB962C8B-B14F-4D97-AF65-F5344CB8AC3E}">
        <p14:creationId xmlns:p14="http://schemas.microsoft.com/office/powerpoint/2010/main" val="8763007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media.salemwebnetwork.com/cms/RT/26215-love.800w.tn.jpg"/>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a:stretch/>
        </p:blipFill>
        <p:spPr bwMode="auto">
          <a:xfrm>
            <a:off x="0" y="1"/>
            <a:ext cx="9158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147460" name="Rectangle 3"/>
          <p:cNvSpPr>
            <a:spLocks noGrp="1" noChangeArrowheads="1"/>
          </p:cNvSpPr>
          <p:nvPr>
            <p:ph type="body" idx="4294967295"/>
          </p:nvPr>
        </p:nvSpPr>
        <p:spPr>
          <a:xfrm>
            <a:off x="914399" y="1985554"/>
            <a:ext cx="7367588" cy="4140609"/>
          </a:xfrm>
        </p:spPr>
        <p:txBody>
          <a:bodyPr/>
          <a:lstStyle/>
          <a:p>
            <a:pPr marL="0" indent="0" algn="ctr" eaLnBrk="1" hangingPunct="1">
              <a:spcAft>
                <a:spcPts val="2400"/>
              </a:spcAft>
              <a:buNone/>
            </a:pPr>
            <a:r>
              <a:rPr lang="en-US" altLang="en-US" sz="6600" dirty="0" smtClean="0">
                <a:latin typeface="Berlin Sans FB Demi" panose="020E0802020502020306" pitchFamily="34" charset="0"/>
                <a:cs typeface="Aharoni" panose="02010803020104030203" pitchFamily="2" charset="-79"/>
              </a:rPr>
              <a:t>Maintain Hope</a:t>
            </a:r>
          </a:p>
          <a:p>
            <a:pPr marL="0" indent="0" algn="ctr" eaLnBrk="1" hangingPunct="1">
              <a:buNone/>
            </a:pPr>
            <a:endParaRPr lang="en-US" altLang="en-US" sz="4000" dirty="0" smtClean="0">
              <a:latin typeface="Candara" panose="020E0502030303020204" pitchFamily="34" charset="0"/>
              <a:cs typeface="Aharoni" panose="02010803020104030203" pitchFamily="2" charset="-79"/>
            </a:endParaRPr>
          </a:p>
          <a:p>
            <a:pPr marL="0" indent="0" algn="ctr" eaLnBrk="1" hangingPunct="1">
              <a:buNone/>
            </a:pPr>
            <a:r>
              <a:rPr lang="en-US" altLang="en-US" sz="4000" dirty="0" smtClean="0">
                <a:latin typeface="Candara" panose="020E0502030303020204" pitchFamily="34" charset="0"/>
                <a:cs typeface="Aharoni" panose="02010803020104030203" pitchFamily="2" charset="-79"/>
              </a:rPr>
              <a:t>People DO recover from methamphetamine addiction</a:t>
            </a:r>
            <a:endParaRPr lang="en-US" altLang="en-US" sz="3600" dirty="0" smtClean="0">
              <a:latin typeface="Candara" panose="020E0502030303020204" pitchFamily="34" charset="0"/>
              <a:cs typeface="Aharoni" panose="02010803020104030203" pitchFamily="2" charset="-79"/>
            </a:endParaRPr>
          </a:p>
        </p:txBody>
      </p:sp>
      <p:sp>
        <p:nvSpPr>
          <p:cNvPr id="147459" name="Rectangle 2"/>
          <p:cNvSpPr>
            <a:spLocks noGrp="1" noChangeArrowheads="1"/>
          </p:cNvSpPr>
          <p:nvPr>
            <p:ph type="title" idx="4294967295"/>
          </p:nvPr>
        </p:nvSpPr>
        <p:spPr>
          <a:xfrm>
            <a:off x="0" y="2352675"/>
            <a:ext cx="8229600" cy="1457325"/>
          </a:xfrm>
        </p:spPr>
        <p:txBody>
          <a:bodyPr/>
          <a:lstStyle/>
          <a:p>
            <a:pPr eaLnBrk="1" hangingPunct="1"/>
            <a:r>
              <a:rPr lang="en-US" altLang="en-US" sz="4000" dirty="0" smtClean="0"/>
              <a:t/>
            </a:r>
            <a:br>
              <a:rPr lang="en-US" altLang="en-US" sz="4000" dirty="0" smtClean="0"/>
            </a:br>
            <a:r>
              <a:rPr lang="en-US" altLang="en-US" sz="4000" dirty="0" smtClean="0"/>
              <a:t/>
            </a:r>
            <a:br>
              <a:rPr lang="en-US" altLang="en-US" sz="4000" dirty="0" smtClean="0"/>
            </a:br>
            <a:r>
              <a:rPr lang="en-US" altLang="en-US" sz="4000" dirty="0"/>
              <a:t/>
            </a:r>
            <a:br>
              <a:rPr lang="en-US" altLang="en-US" sz="4000" dirty="0"/>
            </a:br>
            <a:r>
              <a:rPr lang="en-US" altLang="en-US" sz="4000" dirty="0" smtClean="0"/>
              <a:t/>
            </a:r>
            <a:br>
              <a:rPr lang="en-US" altLang="en-US" sz="4000" dirty="0" smtClean="0"/>
            </a:br>
            <a:endParaRPr lang="en-US" altLang="en-US" sz="4000" dirty="0" smtClean="0"/>
          </a:p>
        </p:txBody>
      </p:sp>
    </p:spTree>
    <p:extLst>
      <p:ext uri="{BB962C8B-B14F-4D97-AF65-F5344CB8AC3E}">
        <p14:creationId xmlns:p14="http://schemas.microsoft.com/office/powerpoint/2010/main" val="3865489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6754"/>
            <a:ext cx="8229600" cy="914400"/>
          </a:xfrm>
        </p:spPr>
        <p:txBody>
          <a:bodyPr/>
          <a:lstStyle/>
          <a:p>
            <a:r>
              <a:rPr lang="en-CA" dirty="0" smtClean="0"/>
              <a:t>Questions?</a:t>
            </a:r>
            <a:endParaRPr lang="en-CA" dirty="0"/>
          </a:p>
        </p:txBody>
      </p:sp>
      <p:sp>
        <p:nvSpPr>
          <p:cNvPr id="148484" name="Rectangle 4"/>
          <p:cNvSpPr>
            <a:spLocks noGrp="1" noChangeArrowheads="1"/>
          </p:cNvSpPr>
          <p:nvPr>
            <p:ph type="body" sz="half" idx="4294967295"/>
          </p:nvPr>
        </p:nvSpPr>
        <p:spPr>
          <a:xfrm>
            <a:off x="5105400" y="1828800"/>
            <a:ext cx="4038600" cy="4302125"/>
          </a:xfrm>
        </p:spPr>
        <p:txBody>
          <a:bodyPr/>
          <a:lstStyle/>
          <a:p>
            <a:pPr eaLnBrk="1" hangingPunct="1">
              <a:buFont typeface="Wingdings" pitchFamily="28" charset="2"/>
              <a:buNone/>
            </a:pPr>
            <a:endParaRPr lang="en-US" altLang="en-US" sz="2800" smtClean="0"/>
          </a:p>
          <a:p>
            <a:pPr eaLnBrk="1" hangingPunct="1">
              <a:buFont typeface="Wingdings" pitchFamily="28" charset="2"/>
              <a:buNone/>
            </a:pPr>
            <a:endParaRPr lang="en-US" altLang="en-US" sz="2800" smtClean="0"/>
          </a:p>
        </p:txBody>
      </p:sp>
      <p:pic>
        <p:nvPicPr>
          <p:cNvPr id="7" name="Picture 2"/>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p:blipFill>
        <p:spPr bwMode="auto">
          <a:xfrm>
            <a:off x="971141" y="960437"/>
            <a:ext cx="7201717" cy="5675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7822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246" y="281487"/>
            <a:ext cx="6714308" cy="771249"/>
          </a:xfrm>
        </p:spPr>
        <p:txBody>
          <a:bodyPr/>
          <a:lstStyle/>
          <a:p>
            <a:r>
              <a:rPr lang="en-CA" dirty="0" smtClean="0"/>
              <a:t>References</a:t>
            </a:r>
            <a:endParaRPr lang="en-CA" dirty="0"/>
          </a:p>
        </p:txBody>
      </p:sp>
      <p:sp>
        <p:nvSpPr>
          <p:cNvPr id="3" name="Content Placeholder 2"/>
          <p:cNvSpPr>
            <a:spLocks noGrp="1"/>
          </p:cNvSpPr>
          <p:nvPr>
            <p:ph sz="half" idx="1"/>
          </p:nvPr>
        </p:nvSpPr>
        <p:spPr>
          <a:xfrm>
            <a:off x="1043608" y="1328908"/>
            <a:ext cx="7929154" cy="5529092"/>
          </a:xfrm>
        </p:spPr>
        <p:txBody>
          <a:bodyPr>
            <a:noAutofit/>
          </a:bodyPr>
          <a:lstStyle/>
          <a:p>
            <a:pPr marL="0" indent="0">
              <a:spcBef>
                <a:spcPts val="0"/>
              </a:spcBef>
              <a:spcAft>
                <a:spcPts val="600"/>
              </a:spcAft>
              <a:buNone/>
            </a:pPr>
            <a:r>
              <a:rPr lang="en-US" sz="1400" dirty="0"/>
              <a:t>Addictions Foundation of Manitoba (2013). Beyond the Basics: Methamphetamine. Retrieved from </a:t>
            </a:r>
            <a:r>
              <a:rPr lang="en-US" sz="1400" dirty="0">
                <a:hlinkClick r:id="rId2"/>
              </a:rPr>
              <a:t>http://afm.mb.ca//</a:t>
            </a:r>
            <a:r>
              <a:rPr lang="en-US" sz="1400" dirty="0" smtClean="0">
                <a:hlinkClick r:id="rId2"/>
              </a:rPr>
              <a:t>wpcontent/uploads/woocommerce_uploads/2013/03/MethamphetamineBTB.pdf</a:t>
            </a:r>
            <a:endParaRPr lang="en-US" sz="1400" dirty="0"/>
          </a:p>
          <a:p>
            <a:pPr marL="0" indent="0">
              <a:spcBef>
                <a:spcPts val="0"/>
              </a:spcBef>
              <a:spcAft>
                <a:spcPts val="600"/>
              </a:spcAft>
              <a:buNone/>
            </a:pPr>
            <a:r>
              <a:rPr lang="en-US" sz="1400" dirty="0" smtClean="0"/>
              <a:t>Australian </a:t>
            </a:r>
            <a:r>
              <a:rPr lang="en-US" sz="1400" dirty="0"/>
              <a:t>General Practice Network (2007). </a:t>
            </a:r>
            <a:r>
              <a:rPr lang="en-US" sz="1400" i="1" dirty="0"/>
              <a:t>Management of patients with psychostimulant use problems – guidelines for general practitioners</a:t>
            </a:r>
            <a:r>
              <a:rPr lang="en-US" sz="1400" dirty="0"/>
              <a:t>. Canberra: Australia. Australia Government Department of Health and Aging </a:t>
            </a:r>
            <a:endParaRPr lang="en-US" sz="1400" dirty="0" smtClean="0"/>
          </a:p>
          <a:p>
            <a:pPr marL="0" indent="0">
              <a:spcBef>
                <a:spcPts val="0"/>
              </a:spcBef>
              <a:spcAft>
                <a:spcPts val="600"/>
              </a:spcAft>
              <a:buNone/>
            </a:pPr>
            <a:r>
              <a:rPr lang="en-CA" sz="1400" dirty="0" smtClean="0"/>
              <a:t>CAMH </a:t>
            </a:r>
            <a:r>
              <a:rPr lang="en-CA" sz="1400" dirty="0"/>
              <a:t>(2016). </a:t>
            </a:r>
            <a:r>
              <a:rPr lang="en-CA" sz="1400" i="1" dirty="0"/>
              <a:t>Methamphetamine straight talk. </a:t>
            </a:r>
            <a:r>
              <a:rPr lang="en-CA" sz="1400" dirty="0"/>
              <a:t>Toronto, ON: Centre for Addiction and Mental Health </a:t>
            </a:r>
          </a:p>
          <a:p>
            <a:pPr marL="0" indent="0">
              <a:spcBef>
                <a:spcPts val="0"/>
              </a:spcBef>
              <a:spcAft>
                <a:spcPts val="600"/>
              </a:spcAft>
              <a:buNone/>
            </a:pPr>
            <a:r>
              <a:rPr lang="en-CA" sz="1400" dirty="0"/>
              <a:t>CAMH (2012). </a:t>
            </a:r>
            <a:r>
              <a:rPr lang="en-CA" sz="1400" i="1" dirty="0"/>
              <a:t>Methamphetamine, do you know…</a:t>
            </a:r>
            <a:r>
              <a:rPr lang="en-CA" sz="1400" dirty="0"/>
              <a:t>Toronto: ON: Centre for Addiction and Mental Health </a:t>
            </a:r>
            <a:endParaRPr lang="en-US" sz="1400" dirty="0" smtClean="0"/>
          </a:p>
          <a:p>
            <a:pPr marL="0" indent="0">
              <a:spcBef>
                <a:spcPts val="0"/>
              </a:spcBef>
              <a:spcAft>
                <a:spcPts val="600"/>
              </a:spcAft>
              <a:buNone/>
            </a:pPr>
            <a:r>
              <a:rPr lang="en-US" sz="1400" dirty="0" smtClean="0"/>
              <a:t>Jenner</a:t>
            </a:r>
            <a:r>
              <a:rPr lang="en-US" sz="1400" dirty="0"/>
              <a:t>, L. &amp; Lee, N. (2008). </a:t>
            </a:r>
            <a:r>
              <a:rPr lang="en-US" sz="1400" i="1" dirty="0"/>
              <a:t>Responding to challenging situations related to the use of psychostimulants: a practical guide for frontline workers. </a:t>
            </a:r>
            <a:r>
              <a:rPr lang="en-US" sz="1400" dirty="0"/>
              <a:t>Australian Government Department of Health and Ageing, Canberra. </a:t>
            </a:r>
          </a:p>
          <a:p>
            <a:pPr marL="0" indent="0">
              <a:spcBef>
                <a:spcPts val="0"/>
              </a:spcBef>
              <a:spcAft>
                <a:spcPts val="600"/>
              </a:spcAft>
              <a:buNone/>
            </a:pPr>
            <a:r>
              <a:rPr lang="en-US" sz="1400" dirty="0"/>
              <a:t>Jenner, L. &amp; Lee, N. (2008). </a:t>
            </a:r>
            <a:r>
              <a:rPr lang="en-US" sz="1400" i="1" dirty="0"/>
              <a:t>Treatment approaches for users of methamphetamine: a practical guide for frontline workers. </a:t>
            </a:r>
            <a:r>
              <a:rPr lang="en-US" sz="1400" dirty="0"/>
              <a:t>Australian Government Department of Health and Ageing, Canberra. </a:t>
            </a:r>
            <a:endParaRPr lang="en-CA" sz="1400" dirty="0"/>
          </a:p>
          <a:p>
            <a:pPr marL="0" indent="0">
              <a:spcBef>
                <a:spcPts val="0"/>
              </a:spcBef>
              <a:spcAft>
                <a:spcPts val="600"/>
              </a:spcAft>
              <a:buNone/>
            </a:pPr>
            <a:r>
              <a:rPr lang="en-CA" sz="1400" dirty="0" err="1"/>
              <a:t>Loke</a:t>
            </a:r>
            <a:r>
              <a:rPr lang="en-CA" sz="1400" dirty="0"/>
              <a:t> KS. (2014). </a:t>
            </a:r>
            <a:r>
              <a:rPr lang="en-CA" sz="1400" i="1" dirty="0"/>
              <a:t>Guidelines for the acute assessment &amp; management of amphetamine-type stimulant intoxication &amp; toxicity</a:t>
            </a:r>
            <a:r>
              <a:rPr lang="en-CA" sz="1400" dirty="0"/>
              <a:t>. Health Australia, St. Vincent’s Hospital. Retrieved from: </a:t>
            </a:r>
            <a:r>
              <a:rPr lang="en-CA" sz="1400" dirty="0">
                <a:hlinkClick r:id="rId3"/>
              </a:rPr>
              <a:t>http://www.australiandrugsconference.org.au/wp-content/uploads/Dr-Kah-Seong-Loke-Frontline-Management-Acute-Intoxication.pdf </a:t>
            </a:r>
            <a:r>
              <a:rPr lang="en-CA" sz="1400" dirty="0" smtClean="0">
                <a:hlinkClick r:id="rId3"/>
              </a:rPr>
              <a:t>\</a:t>
            </a:r>
            <a:endParaRPr lang="en-CA" sz="1400" dirty="0" smtClean="0"/>
          </a:p>
          <a:p>
            <a:pPr marL="0" indent="0">
              <a:spcBef>
                <a:spcPts val="0"/>
              </a:spcBef>
              <a:spcAft>
                <a:spcPts val="600"/>
              </a:spcAft>
              <a:buNone/>
            </a:pPr>
            <a:endParaRPr lang="en-US" sz="1400" dirty="0" smtClean="0"/>
          </a:p>
          <a:p>
            <a:pPr marL="0" indent="0">
              <a:spcBef>
                <a:spcPts val="0"/>
              </a:spcBef>
              <a:spcAft>
                <a:spcPts val="600"/>
              </a:spcAft>
              <a:buNone/>
            </a:pPr>
            <a:r>
              <a:rPr lang="en-US" sz="1400" dirty="0" smtClean="0"/>
              <a:t>National </a:t>
            </a:r>
            <a:r>
              <a:rPr lang="en-US" sz="1400" dirty="0"/>
              <a:t>Centre for Education and Training on Addiction (NCETA) (2015). </a:t>
            </a:r>
            <a:r>
              <a:rPr lang="en-US" sz="1400" i="1" dirty="0"/>
              <a:t>Methamphetamine: Effects and Responses</a:t>
            </a:r>
            <a:r>
              <a:rPr lang="en-US" sz="1400" dirty="0"/>
              <a:t>. Retrieved from  </a:t>
            </a:r>
            <a:r>
              <a:rPr lang="en-US" sz="1400" dirty="0">
                <a:hlinkClick r:id="rId4"/>
              </a:rPr>
              <a:t>http://nceta.flinders.edu.au/files/9014/3339/5938/EN597.pdf</a:t>
            </a:r>
            <a:endParaRPr lang="en-US" sz="1400" dirty="0"/>
          </a:p>
          <a:p>
            <a:pPr marL="0" indent="0">
              <a:spcBef>
                <a:spcPts val="0"/>
              </a:spcBef>
              <a:spcAft>
                <a:spcPts val="600"/>
              </a:spcAft>
              <a:buNone/>
            </a:pPr>
            <a:r>
              <a:rPr lang="en-CA" sz="1400" dirty="0"/>
              <a:t>Paulus, M. (2018). </a:t>
            </a:r>
            <a:r>
              <a:rPr lang="en-CA" sz="1400" i="1" dirty="0"/>
              <a:t>Methamphetamine use disorder: epidemiology, clinical manifestations, course, assessment, and diagnosis</a:t>
            </a:r>
            <a:r>
              <a:rPr lang="en-CA" sz="1400" dirty="0"/>
              <a:t>. In A.J. Saxon &amp; R. Hermann (Ed.), </a:t>
            </a:r>
            <a:r>
              <a:rPr lang="en-CA" sz="1400" i="1" dirty="0" err="1"/>
              <a:t>UpToDate</a:t>
            </a:r>
            <a:r>
              <a:rPr lang="en-CA" sz="1400" i="1" dirty="0"/>
              <a:t>. </a:t>
            </a:r>
            <a:r>
              <a:rPr lang="en-CA" sz="1400" dirty="0"/>
              <a:t>Available from </a:t>
            </a:r>
            <a:r>
              <a:rPr lang="en-CA" sz="1400" u="sng" dirty="0">
                <a:hlinkClick r:id="rId5"/>
              </a:rPr>
              <a:t>http://www.uptodateonline.com</a:t>
            </a:r>
            <a:r>
              <a:rPr lang="en-CA" sz="1400" dirty="0"/>
              <a:t> </a:t>
            </a:r>
          </a:p>
          <a:p>
            <a:pPr marL="0" indent="0">
              <a:spcBef>
                <a:spcPts val="0"/>
              </a:spcBef>
              <a:spcAft>
                <a:spcPts val="600"/>
              </a:spcAft>
              <a:buNone/>
            </a:pPr>
            <a:endParaRPr lang="en-CA" sz="1400" dirty="0"/>
          </a:p>
        </p:txBody>
      </p:sp>
    </p:spTree>
    <p:extLst>
      <p:ext uri="{BB962C8B-B14F-4D97-AF65-F5344CB8AC3E}">
        <p14:creationId xmlns:p14="http://schemas.microsoft.com/office/powerpoint/2010/main" val="4274113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FM 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TotalTime>
  <Words>2839</Words>
  <Application>Microsoft Office PowerPoint</Application>
  <PresentationFormat>On-screen Show (4:3)</PresentationFormat>
  <Paragraphs>501</Paragraphs>
  <Slides>55</Slides>
  <Notes>46</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58" baseType="lpstr">
      <vt:lpstr>Office Theme</vt:lpstr>
      <vt:lpstr>AFM Blue</vt:lpstr>
      <vt:lpstr>Photo Editor Photo</vt:lpstr>
      <vt:lpstr>Methamphetamine: What’s old is new again</vt:lpstr>
      <vt:lpstr>Agenda</vt:lpstr>
      <vt:lpstr>PowerPoint Presentation</vt:lpstr>
      <vt:lpstr>What’s the attraction?</vt:lpstr>
      <vt:lpstr>PowerPoint Presentation</vt:lpstr>
      <vt:lpstr>PowerPoint Presentation</vt:lpstr>
      <vt:lpstr>PowerPoint Presentation</vt:lpstr>
      <vt:lpstr>PowerPoint Presentation</vt:lpstr>
      <vt:lpstr>What is methamphetamine?</vt:lpstr>
      <vt:lpstr>PowerPoint Presentation</vt:lpstr>
      <vt:lpstr>PowerPoint Presentation</vt:lpstr>
      <vt:lpstr>PowerPoint Presentation</vt:lpstr>
      <vt:lpstr>What’s old is new again…</vt:lpstr>
      <vt:lpstr>Why is meth so special?</vt:lpstr>
      <vt:lpstr>PowerPoint Presentation</vt:lpstr>
      <vt:lpstr>Use  &amp;  Users</vt:lpstr>
      <vt:lpstr>How many people use meth?</vt:lpstr>
      <vt:lpstr>PowerPoint Presentation</vt:lpstr>
      <vt:lpstr>PowerPoint Presentation</vt:lpstr>
      <vt:lpstr>PowerPoint Presentation</vt:lpstr>
      <vt:lpstr>PowerPoint Presentation</vt:lpstr>
      <vt:lpstr>Meth abuse patterns</vt:lpstr>
      <vt:lpstr>Cycles of methamphetamine use</vt:lpstr>
      <vt:lpstr>Indicators of meth use</vt:lpstr>
      <vt:lpstr>Groups at higher risk</vt:lpstr>
      <vt:lpstr>Effects of  Meth</vt:lpstr>
      <vt:lpstr>How does meth work in the brain?</vt:lpstr>
      <vt:lpstr>PowerPoint Presentation</vt:lpstr>
      <vt:lpstr>PowerPoint Presentation</vt:lpstr>
      <vt:lpstr>Dose-related effects</vt:lpstr>
      <vt:lpstr>PowerPoint Presentation</vt:lpstr>
      <vt:lpstr>The Brain</vt:lpstr>
      <vt:lpstr>PowerPoint Presentation</vt:lpstr>
      <vt:lpstr>Permanent brain damage?</vt:lpstr>
      <vt:lpstr>Meth &amp; Psychosis</vt:lpstr>
      <vt:lpstr>Meth Mouth</vt:lpstr>
      <vt:lpstr>PowerPoint Presentation</vt:lpstr>
      <vt:lpstr>Effects of  Meth</vt:lpstr>
      <vt:lpstr>PowerPoint Presentation</vt:lpstr>
      <vt:lpstr>PowerPoint Presentation</vt:lpstr>
      <vt:lpstr>PowerPoint Presentation</vt:lpstr>
      <vt:lpstr>Challenging Behaviours</vt:lpstr>
      <vt:lpstr>Aggressive behaviour</vt:lpstr>
      <vt:lpstr> Dealing with intoxication</vt:lpstr>
      <vt:lpstr>Meth Withdrawal</vt:lpstr>
      <vt:lpstr> Withdrawal Management  Care Tips</vt:lpstr>
      <vt:lpstr>PowerPoint Presentation</vt:lpstr>
      <vt:lpstr>Roadmap for Recovery</vt:lpstr>
      <vt:lpstr>PowerPoint Presentation</vt:lpstr>
      <vt:lpstr>Stages of recovery</vt:lpstr>
      <vt:lpstr> Roadmap for Recovery</vt:lpstr>
      <vt:lpstr>Treatment and Recovery  </vt:lpstr>
      <vt:lpstr>    </vt:lpstr>
      <vt:lpstr>Questions?</vt:lpstr>
      <vt:lpstr>References</vt:lpstr>
    </vt:vector>
  </TitlesOfParts>
  <Company>AFM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Methamphetamine: What’s old is new again</dc:title>
  <dc:creator>Sheri Fandrey</dc:creator>
  <cp:lastModifiedBy>Sheri Fandrey</cp:lastModifiedBy>
  <cp:revision>35</cp:revision>
  <cp:lastPrinted>2018-02-09T18:42:53Z</cp:lastPrinted>
  <dcterms:created xsi:type="dcterms:W3CDTF">2017-12-08T20:02:57Z</dcterms:created>
  <dcterms:modified xsi:type="dcterms:W3CDTF">2018-04-27T15:31:41Z</dcterms:modified>
</cp:coreProperties>
</file>