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Lst>
  <p:notesMasterIdLst>
    <p:notesMasterId r:id="rId28"/>
  </p:notesMasterIdLst>
  <p:sldIdLst>
    <p:sldId id="262" r:id="rId2"/>
    <p:sldId id="290" r:id="rId3"/>
    <p:sldId id="263" r:id="rId4"/>
    <p:sldId id="266" r:id="rId5"/>
    <p:sldId id="264" r:id="rId6"/>
    <p:sldId id="289" r:id="rId7"/>
    <p:sldId id="265" r:id="rId8"/>
    <p:sldId id="269" r:id="rId9"/>
    <p:sldId id="275" r:id="rId10"/>
    <p:sldId id="292" r:id="rId11"/>
    <p:sldId id="293" r:id="rId12"/>
    <p:sldId id="294" r:id="rId13"/>
    <p:sldId id="295" r:id="rId14"/>
    <p:sldId id="296" r:id="rId15"/>
    <p:sldId id="277" r:id="rId16"/>
    <p:sldId id="291" r:id="rId17"/>
    <p:sldId id="287" r:id="rId18"/>
    <p:sldId id="298" r:id="rId19"/>
    <p:sldId id="299" r:id="rId20"/>
    <p:sldId id="300" r:id="rId21"/>
    <p:sldId id="301" r:id="rId22"/>
    <p:sldId id="302" r:id="rId23"/>
    <p:sldId id="303" r:id="rId24"/>
    <p:sldId id="297" r:id="rId25"/>
    <p:sldId id="278" r:id="rId26"/>
    <p:sldId id="26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655"/>
    <p:restoredTop sz="82218"/>
  </p:normalViewPr>
  <p:slideViewPr>
    <p:cSldViewPr snapToGrid="0" snapToObjects="1">
      <p:cViewPr varScale="1">
        <p:scale>
          <a:sx n="79" d="100"/>
          <a:sy n="79" d="100"/>
        </p:scale>
        <p:origin x="154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D7656D-9D65-8848-A663-CA33E57EA6BF}" type="doc">
      <dgm:prSet loTypeId="urn:microsoft.com/office/officeart/2005/8/layout/hProcess7" loCatId="" qsTypeId="urn:microsoft.com/office/officeart/2005/8/quickstyle/simple1" qsCatId="simple" csTypeId="urn:microsoft.com/office/officeart/2005/8/colors/colorful1" csCatId="colorful" phldr="1"/>
      <dgm:spPr/>
      <dgm:t>
        <a:bodyPr/>
        <a:lstStyle/>
        <a:p>
          <a:endParaRPr lang="en-US"/>
        </a:p>
      </dgm:t>
    </dgm:pt>
    <dgm:pt modelId="{8DD85325-7E09-DD44-9D1A-BD8CB9CA82CD}">
      <dgm:prSet phldrT="[Text]"/>
      <dgm:spPr/>
      <dgm:t>
        <a:bodyPr/>
        <a:lstStyle/>
        <a:p>
          <a:r>
            <a:rPr lang="en-US" dirty="0">
              <a:solidFill>
                <a:schemeClr val="tx1"/>
              </a:solidFill>
            </a:rPr>
            <a:t>INTRO</a:t>
          </a:r>
        </a:p>
      </dgm:t>
    </dgm:pt>
    <dgm:pt modelId="{B6AD0E7F-DF30-C949-95E8-AB6E4D0BCD62}" type="parTrans" cxnId="{EF7F654C-4386-9B48-9CAB-EE9F9220682E}">
      <dgm:prSet/>
      <dgm:spPr/>
      <dgm:t>
        <a:bodyPr/>
        <a:lstStyle/>
        <a:p>
          <a:endParaRPr lang="en-US"/>
        </a:p>
      </dgm:t>
    </dgm:pt>
    <dgm:pt modelId="{F4AF5179-2633-0240-B051-C6B6EBABFF38}" type="sibTrans" cxnId="{EF7F654C-4386-9B48-9CAB-EE9F9220682E}">
      <dgm:prSet/>
      <dgm:spPr/>
      <dgm:t>
        <a:bodyPr/>
        <a:lstStyle/>
        <a:p>
          <a:endParaRPr lang="en-US"/>
        </a:p>
      </dgm:t>
    </dgm:pt>
    <dgm:pt modelId="{A94DA338-793A-6343-BAC8-E3287BC05826}">
      <dgm:prSet phldrT="[Text]"/>
      <dgm:spPr/>
      <dgm:t>
        <a:bodyPr/>
        <a:lstStyle/>
        <a:p>
          <a:r>
            <a:rPr lang="en-US" dirty="0"/>
            <a:t>General Definitions</a:t>
          </a:r>
        </a:p>
        <a:p>
          <a:r>
            <a:rPr lang="en-US" dirty="0"/>
            <a:t>Typical Course of MIP</a:t>
          </a:r>
        </a:p>
        <a:p>
          <a:r>
            <a:rPr lang="en-US" dirty="0"/>
            <a:t>Physical Impacts of Meth Use</a:t>
          </a:r>
        </a:p>
      </dgm:t>
    </dgm:pt>
    <dgm:pt modelId="{86DB9209-B7B2-284E-9F5B-DDC75D9E693C}" type="parTrans" cxnId="{78D6FF88-FD04-7D46-AEA5-1998EF22EC6C}">
      <dgm:prSet/>
      <dgm:spPr/>
      <dgm:t>
        <a:bodyPr/>
        <a:lstStyle/>
        <a:p>
          <a:endParaRPr lang="en-US"/>
        </a:p>
      </dgm:t>
    </dgm:pt>
    <dgm:pt modelId="{CA8A43D4-1B97-E845-BC65-D65482CA4960}" type="sibTrans" cxnId="{78D6FF88-FD04-7D46-AEA5-1998EF22EC6C}">
      <dgm:prSet/>
      <dgm:spPr/>
      <dgm:t>
        <a:bodyPr/>
        <a:lstStyle/>
        <a:p>
          <a:endParaRPr lang="en-US"/>
        </a:p>
      </dgm:t>
    </dgm:pt>
    <dgm:pt modelId="{8269A520-CB37-9D40-B749-5BD38C073082}">
      <dgm:prSet phldrT="[Text]"/>
      <dgm:spPr/>
      <dgm:t>
        <a:bodyPr/>
        <a:lstStyle/>
        <a:p>
          <a:r>
            <a:rPr lang="en-US" dirty="0">
              <a:solidFill>
                <a:schemeClr val="tx1"/>
              </a:solidFill>
            </a:rPr>
            <a:t>ACUTE MIP TREATMENT</a:t>
          </a:r>
        </a:p>
      </dgm:t>
    </dgm:pt>
    <dgm:pt modelId="{CBEDE70F-3F58-4249-A16E-B4F4C227DBE3}" type="parTrans" cxnId="{EE2E8439-9F2B-4742-8964-B35677E2E7D1}">
      <dgm:prSet/>
      <dgm:spPr/>
      <dgm:t>
        <a:bodyPr/>
        <a:lstStyle/>
        <a:p>
          <a:endParaRPr lang="en-US"/>
        </a:p>
      </dgm:t>
    </dgm:pt>
    <dgm:pt modelId="{7BE6080A-2A82-3F49-91FA-CE5E66458FBA}" type="sibTrans" cxnId="{EE2E8439-9F2B-4742-8964-B35677E2E7D1}">
      <dgm:prSet/>
      <dgm:spPr/>
      <dgm:t>
        <a:bodyPr/>
        <a:lstStyle/>
        <a:p>
          <a:endParaRPr lang="en-US"/>
        </a:p>
      </dgm:t>
    </dgm:pt>
    <dgm:pt modelId="{FD5FC12A-C07E-5E46-A720-2CE5A2172708}">
      <dgm:prSet phldrT="[Text]"/>
      <dgm:spPr/>
      <dgm:t>
        <a:bodyPr/>
        <a:lstStyle/>
        <a:p>
          <a:r>
            <a:rPr lang="en-US" dirty="0"/>
            <a:t>Treatment Recommendations</a:t>
          </a:r>
        </a:p>
      </dgm:t>
    </dgm:pt>
    <dgm:pt modelId="{8D463D0C-435D-2642-BBEB-B4CC2CDDD826}" type="parTrans" cxnId="{7EF542CE-629A-724F-8C90-AC6945E2267E}">
      <dgm:prSet/>
      <dgm:spPr/>
      <dgm:t>
        <a:bodyPr/>
        <a:lstStyle/>
        <a:p>
          <a:endParaRPr lang="en-US"/>
        </a:p>
      </dgm:t>
    </dgm:pt>
    <dgm:pt modelId="{43CAFBCE-064C-754A-9E7F-B9FEC347F03E}" type="sibTrans" cxnId="{7EF542CE-629A-724F-8C90-AC6945E2267E}">
      <dgm:prSet/>
      <dgm:spPr/>
      <dgm:t>
        <a:bodyPr/>
        <a:lstStyle/>
        <a:p>
          <a:endParaRPr lang="en-US"/>
        </a:p>
      </dgm:t>
    </dgm:pt>
    <dgm:pt modelId="{C98369FF-51C0-114C-83AD-5C7FE58FC617}">
      <dgm:prSet/>
      <dgm:spPr/>
      <dgm:t>
        <a:bodyPr/>
        <a:lstStyle/>
        <a:p>
          <a:r>
            <a:rPr lang="en-US" dirty="0"/>
            <a:t>Who is Affected</a:t>
          </a:r>
        </a:p>
      </dgm:t>
    </dgm:pt>
    <dgm:pt modelId="{8C0844C7-2C98-634D-9E41-973DE4679879}" type="parTrans" cxnId="{76F4928F-B624-F947-BC8A-5CBF27E24C08}">
      <dgm:prSet/>
      <dgm:spPr/>
      <dgm:t>
        <a:bodyPr/>
        <a:lstStyle/>
        <a:p>
          <a:endParaRPr lang="en-US"/>
        </a:p>
      </dgm:t>
    </dgm:pt>
    <dgm:pt modelId="{C960EE6E-8BFD-E847-8A9F-AF127EADA2B8}" type="sibTrans" cxnId="{76F4928F-B624-F947-BC8A-5CBF27E24C08}">
      <dgm:prSet/>
      <dgm:spPr/>
      <dgm:t>
        <a:bodyPr/>
        <a:lstStyle/>
        <a:p>
          <a:endParaRPr lang="en-US"/>
        </a:p>
      </dgm:t>
    </dgm:pt>
    <dgm:pt modelId="{ED1992A1-EAC0-3F45-AFF4-2A5767A528D6}">
      <dgm:prSet/>
      <dgm:spPr/>
      <dgm:t>
        <a:bodyPr/>
        <a:lstStyle/>
        <a:p>
          <a:endParaRPr lang="en-US" dirty="0"/>
        </a:p>
      </dgm:t>
    </dgm:pt>
    <dgm:pt modelId="{AE586B12-ECBF-9C41-B04D-5AFCDF561D19}" type="parTrans" cxnId="{8D250F90-9ED3-5643-B6AF-0663F585A577}">
      <dgm:prSet/>
      <dgm:spPr/>
      <dgm:t>
        <a:bodyPr/>
        <a:lstStyle/>
        <a:p>
          <a:endParaRPr lang="en-US"/>
        </a:p>
      </dgm:t>
    </dgm:pt>
    <dgm:pt modelId="{6B3883F0-7A49-FC43-B50A-9E62969FD5DA}" type="sibTrans" cxnId="{8D250F90-9ED3-5643-B6AF-0663F585A577}">
      <dgm:prSet/>
      <dgm:spPr/>
      <dgm:t>
        <a:bodyPr/>
        <a:lstStyle/>
        <a:p>
          <a:endParaRPr lang="en-US"/>
        </a:p>
      </dgm:t>
    </dgm:pt>
    <dgm:pt modelId="{F3A9C036-C8CE-974D-8EC6-0CEC1474E3FD}">
      <dgm:prSet/>
      <dgm:spPr/>
      <dgm:t>
        <a:bodyPr/>
        <a:lstStyle/>
        <a:p>
          <a:r>
            <a:rPr lang="en-US" dirty="0"/>
            <a:t>Steps 1-5</a:t>
          </a:r>
        </a:p>
        <a:p>
          <a:r>
            <a:rPr lang="en-US" dirty="0"/>
            <a:t>Special Populations</a:t>
          </a:r>
        </a:p>
      </dgm:t>
    </dgm:pt>
    <dgm:pt modelId="{2526BFB2-DAF7-E649-AF2F-948AD1FDBEAF}" type="parTrans" cxnId="{D4F813C1-9865-314A-895E-AE101FF8C70C}">
      <dgm:prSet/>
      <dgm:spPr/>
      <dgm:t>
        <a:bodyPr/>
        <a:lstStyle/>
        <a:p>
          <a:endParaRPr lang="en-US"/>
        </a:p>
      </dgm:t>
    </dgm:pt>
    <dgm:pt modelId="{04E57687-5580-4745-A654-97D775FB7333}" type="sibTrans" cxnId="{D4F813C1-9865-314A-895E-AE101FF8C70C}">
      <dgm:prSet/>
      <dgm:spPr/>
      <dgm:t>
        <a:bodyPr/>
        <a:lstStyle/>
        <a:p>
          <a:endParaRPr lang="en-US"/>
        </a:p>
      </dgm:t>
    </dgm:pt>
    <dgm:pt modelId="{5B5AEB24-5C62-0048-A4E9-B916D8DF1EFC}">
      <dgm:prSet phldrT="[Text]"/>
      <dgm:spPr/>
      <dgm:t>
        <a:bodyPr/>
        <a:lstStyle/>
        <a:p>
          <a:r>
            <a:rPr lang="en-US" dirty="0">
              <a:solidFill>
                <a:schemeClr val="tx1"/>
              </a:solidFill>
            </a:rPr>
            <a:t>CONCLUSION</a:t>
          </a:r>
        </a:p>
      </dgm:t>
    </dgm:pt>
    <dgm:pt modelId="{BB2FFF4B-D338-7248-81F9-A1FB2A684189}" type="parTrans" cxnId="{C44B6890-1D1C-0743-AD66-78BB3E8CBCD5}">
      <dgm:prSet/>
      <dgm:spPr/>
      <dgm:t>
        <a:bodyPr/>
        <a:lstStyle/>
        <a:p>
          <a:endParaRPr lang="en-US"/>
        </a:p>
      </dgm:t>
    </dgm:pt>
    <dgm:pt modelId="{1ACFD5A0-3D0D-544D-9B5A-426208E45B92}" type="sibTrans" cxnId="{C44B6890-1D1C-0743-AD66-78BB3E8CBCD5}">
      <dgm:prSet/>
      <dgm:spPr/>
      <dgm:t>
        <a:bodyPr/>
        <a:lstStyle/>
        <a:p>
          <a:endParaRPr lang="en-US"/>
        </a:p>
      </dgm:t>
    </dgm:pt>
    <dgm:pt modelId="{6BE1AF8E-6D3A-D347-B84F-21411FF43A72}">
      <dgm:prSet phldrT="[Text]"/>
      <dgm:spPr/>
      <dgm:t>
        <a:bodyPr/>
        <a:lstStyle/>
        <a:p>
          <a:r>
            <a:rPr lang="en-US" dirty="0"/>
            <a:t>Summary</a:t>
          </a:r>
        </a:p>
        <a:p>
          <a:r>
            <a:rPr lang="en-US" dirty="0"/>
            <a:t>Questions</a:t>
          </a:r>
        </a:p>
        <a:p>
          <a:r>
            <a:rPr lang="en-US" dirty="0"/>
            <a:t>Comments</a:t>
          </a:r>
        </a:p>
      </dgm:t>
    </dgm:pt>
    <dgm:pt modelId="{A6242664-6DD6-0346-A20B-45D765477832}" type="parTrans" cxnId="{4D127C94-E5AA-D845-9261-D8A5A5E4B41A}">
      <dgm:prSet/>
      <dgm:spPr/>
      <dgm:t>
        <a:bodyPr/>
        <a:lstStyle/>
        <a:p>
          <a:endParaRPr lang="en-US"/>
        </a:p>
      </dgm:t>
    </dgm:pt>
    <dgm:pt modelId="{D3ED8E8A-570A-E94A-BBED-E6F7B86F85A9}" type="sibTrans" cxnId="{4D127C94-E5AA-D845-9261-D8A5A5E4B41A}">
      <dgm:prSet/>
      <dgm:spPr/>
      <dgm:t>
        <a:bodyPr/>
        <a:lstStyle/>
        <a:p>
          <a:endParaRPr lang="en-US"/>
        </a:p>
      </dgm:t>
    </dgm:pt>
    <dgm:pt modelId="{C64F6027-FC6F-724F-9E7C-C1ADC288F77F}">
      <dgm:prSet/>
      <dgm:spPr/>
      <dgm:t>
        <a:bodyPr/>
        <a:lstStyle/>
        <a:p>
          <a:endParaRPr lang="en-US" dirty="0"/>
        </a:p>
        <a:p>
          <a:endParaRPr lang="en-US" dirty="0"/>
        </a:p>
      </dgm:t>
    </dgm:pt>
    <dgm:pt modelId="{BBE23D7F-BAAB-9E40-B40A-6951A7AD9057}" type="parTrans" cxnId="{8292FC3A-9708-1B4D-9AC4-EDF946AD2BF5}">
      <dgm:prSet/>
      <dgm:spPr/>
      <dgm:t>
        <a:bodyPr/>
        <a:lstStyle/>
        <a:p>
          <a:endParaRPr lang="en-US"/>
        </a:p>
      </dgm:t>
    </dgm:pt>
    <dgm:pt modelId="{EC0540C4-12FC-DA4B-8E28-F6BB49F278C4}" type="sibTrans" cxnId="{8292FC3A-9708-1B4D-9AC4-EDF946AD2BF5}">
      <dgm:prSet/>
      <dgm:spPr/>
      <dgm:t>
        <a:bodyPr/>
        <a:lstStyle/>
        <a:p>
          <a:endParaRPr lang="en-US"/>
        </a:p>
      </dgm:t>
    </dgm:pt>
    <dgm:pt modelId="{E72DB11B-1E0A-504D-9F81-B8AA515BEE5E}">
      <dgm:prSet/>
      <dgm:spPr/>
      <dgm:t>
        <a:bodyPr/>
        <a:lstStyle/>
        <a:p>
          <a:endParaRPr lang="en-US" dirty="0"/>
        </a:p>
      </dgm:t>
    </dgm:pt>
    <dgm:pt modelId="{B1B20E61-F0F1-9346-A5A9-EA9229103196}" type="sibTrans" cxnId="{6B985379-24EE-604B-95EC-391A7B6C0569}">
      <dgm:prSet/>
      <dgm:spPr/>
      <dgm:t>
        <a:bodyPr/>
        <a:lstStyle/>
        <a:p>
          <a:endParaRPr lang="en-US"/>
        </a:p>
      </dgm:t>
    </dgm:pt>
    <dgm:pt modelId="{DE514488-0FE9-0449-A33B-E27173D61C2B}" type="parTrans" cxnId="{6B985379-24EE-604B-95EC-391A7B6C0569}">
      <dgm:prSet/>
      <dgm:spPr/>
      <dgm:t>
        <a:bodyPr/>
        <a:lstStyle/>
        <a:p>
          <a:endParaRPr lang="en-US"/>
        </a:p>
      </dgm:t>
    </dgm:pt>
    <dgm:pt modelId="{C6A70FB4-EB44-EC47-9B61-13A5D21D23DA}">
      <dgm:prSet phldrT="[Text]"/>
      <dgm:spPr/>
      <dgm:t>
        <a:bodyPr/>
        <a:lstStyle/>
        <a:p>
          <a:r>
            <a:rPr lang="en-US" dirty="0"/>
            <a:t>Current Literature</a:t>
          </a:r>
        </a:p>
      </dgm:t>
    </dgm:pt>
    <dgm:pt modelId="{2B71CFBC-A1CA-E247-A89F-E0ADD2B2B9D7}" type="sibTrans" cxnId="{5E66DA4A-F4E5-DD4E-9402-6E37B1FF8369}">
      <dgm:prSet/>
      <dgm:spPr/>
      <dgm:t>
        <a:bodyPr/>
        <a:lstStyle/>
        <a:p>
          <a:endParaRPr lang="en-US"/>
        </a:p>
      </dgm:t>
    </dgm:pt>
    <dgm:pt modelId="{9F79CFED-1BCA-4A4D-9724-5937ED84D000}" type="parTrans" cxnId="{5E66DA4A-F4E5-DD4E-9402-6E37B1FF8369}">
      <dgm:prSet/>
      <dgm:spPr/>
      <dgm:t>
        <a:bodyPr/>
        <a:lstStyle/>
        <a:p>
          <a:endParaRPr lang="en-US"/>
        </a:p>
      </dgm:t>
    </dgm:pt>
    <dgm:pt modelId="{E131B927-ADEB-FA4B-8499-FB85EFED9BE9}">
      <dgm:prSet phldrT="[Text]"/>
      <dgm:spPr/>
      <dgm:t>
        <a:bodyPr anchor="t" anchorCtr="0"/>
        <a:lstStyle/>
        <a:p>
          <a:r>
            <a:rPr lang="en-US" dirty="0">
              <a:solidFill>
                <a:schemeClr val="tx1"/>
              </a:solidFill>
            </a:rPr>
            <a:t>PRIMARY LIT SEARCH</a:t>
          </a:r>
        </a:p>
      </dgm:t>
      <dgm:extLst>
        <a:ext uri="{E40237B7-FDA0-4F09-8148-C483321AD2D9}">
          <dgm14:cNvPr xmlns:dgm14="http://schemas.microsoft.com/office/drawing/2010/diagram" id="0" name="" descr="lsjkfhskjh" title="knxc"/>
        </a:ext>
      </dgm:extLst>
    </dgm:pt>
    <dgm:pt modelId="{4454D00B-76BA-E145-99D6-A1CC1FE1BBD8}" type="sibTrans" cxnId="{6521AEED-787E-6643-82C6-E21915942B80}">
      <dgm:prSet/>
      <dgm:spPr/>
      <dgm:t>
        <a:bodyPr/>
        <a:lstStyle/>
        <a:p>
          <a:endParaRPr lang="en-US"/>
        </a:p>
      </dgm:t>
    </dgm:pt>
    <dgm:pt modelId="{667C4259-1497-6846-8FE8-B1307DD74D03}" type="parTrans" cxnId="{6521AEED-787E-6643-82C6-E21915942B80}">
      <dgm:prSet/>
      <dgm:spPr/>
      <dgm:t>
        <a:bodyPr/>
        <a:lstStyle/>
        <a:p>
          <a:endParaRPr lang="en-US"/>
        </a:p>
      </dgm:t>
    </dgm:pt>
    <dgm:pt modelId="{502152CB-4E7C-624A-9D77-ACFEA8463477}">
      <dgm:prSet phldrT="[Text]"/>
      <dgm:spPr/>
      <dgm:t>
        <a:bodyPr/>
        <a:lstStyle/>
        <a:p>
          <a:r>
            <a:rPr lang="en-US" dirty="0"/>
            <a:t>Available Resources</a:t>
          </a:r>
        </a:p>
      </dgm:t>
    </dgm:pt>
    <dgm:pt modelId="{BC1BC35C-4002-5444-9FAD-ED884C810BC2}" type="parTrans" cxnId="{0179E80A-2EBD-2441-8BD5-426F60AB5622}">
      <dgm:prSet/>
      <dgm:spPr/>
    </dgm:pt>
    <dgm:pt modelId="{30A5CEC4-291B-C047-BE94-02E07F0EF3F0}" type="sibTrans" cxnId="{0179E80A-2EBD-2441-8BD5-426F60AB5622}">
      <dgm:prSet/>
      <dgm:spPr/>
    </dgm:pt>
    <dgm:pt modelId="{0C640EB0-DEC6-3849-A5E2-F4F8B85461B2}" type="pres">
      <dgm:prSet presAssocID="{B1D7656D-9D65-8848-A663-CA33E57EA6BF}" presName="Name0" presStyleCnt="0">
        <dgm:presLayoutVars>
          <dgm:dir/>
          <dgm:animLvl val="lvl"/>
          <dgm:resizeHandles val="exact"/>
        </dgm:presLayoutVars>
      </dgm:prSet>
      <dgm:spPr/>
    </dgm:pt>
    <dgm:pt modelId="{5797CCC6-0BC0-7940-8F42-30B2FA8479E2}" type="pres">
      <dgm:prSet presAssocID="{8DD85325-7E09-DD44-9D1A-BD8CB9CA82CD}" presName="compositeNode" presStyleCnt="0">
        <dgm:presLayoutVars>
          <dgm:bulletEnabled val="1"/>
        </dgm:presLayoutVars>
      </dgm:prSet>
      <dgm:spPr/>
    </dgm:pt>
    <dgm:pt modelId="{68C143A0-5E69-B246-8270-A892A58A3D85}" type="pres">
      <dgm:prSet presAssocID="{8DD85325-7E09-DD44-9D1A-BD8CB9CA82CD}" presName="bgRect" presStyleLbl="node1" presStyleIdx="0" presStyleCnt="4" custScaleY="148115"/>
      <dgm:spPr/>
    </dgm:pt>
    <dgm:pt modelId="{53E7740A-833B-7041-A332-5E862EFE41E5}" type="pres">
      <dgm:prSet presAssocID="{8DD85325-7E09-DD44-9D1A-BD8CB9CA82CD}" presName="parentNode" presStyleLbl="node1" presStyleIdx="0" presStyleCnt="4">
        <dgm:presLayoutVars>
          <dgm:chMax val="0"/>
          <dgm:bulletEnabled val="1"/>
        </dgm:presLayoutVars>
      </dgm:prSet>
      <dgm:spPr/>
    </dgm:pt>
    <dgm:pt modelId="{AC1DD5D4-EC27-394E-9F2F-9545F35F168C}" type="pres">
      <dgm:prSet presAssocID="{8DD85325-7E09-DD44-9D1A-BD8CB9CA82CD}" presName="childNode" presStyleLbl="node1" presStyleIdx="0" presStyleCnt="4">
        <dgm:presLayoutVars>
          <dgm:bulletEnabled val="1"/>
        </dgm:presLayoutVars>
      </dgm:prSet>
      <dgm:spPr/>
    </dgm:pt>
    <dgm:pt modelId="{8C90836C-F22B-2A44-83C0-A5C4D1E30A12}" type="pres">
      <dgm:prSet presAssocID="{F4AF5179-2633-0240-B051-C6B6EBABFF38}" presName="hSp" presStyleCnt="0"/>
      <dgm:spPr/>
    </dgm:pt>
    <dgm:pt modelId="{D434C542-298B-9741-8A2F-EC9404243773}" type="pres">
      <dgm:prSet presAssocID="{F4AF5179-2633-0240-B051-C6B6EBABFF38}" presName="vProcSp" presStyleCnt="0"/>
      <dgm:spPr/>
    </dgm:pt>
    <dgm:pt modelId="{CFBE52E2-1EEA-004E-9194-20F05365298A}" type="pres">
      <dgm:prSet presAssocID="{F4AF5179-2633-0240-B051-C6B6EBABFF38}" presName="vSp1" presStyleCnt="0"/>
      <dgm:spPr/>
    </dgm:pt>
    <dgm:pt modelId="{B686844B-26C8-5640-A95F-6BB124D40E0D}" type="pres">
      <dgm:prSet presAssocID="{F4AF5179-2633-0240-B051-C6B6EBABFF38}" presName="simulatedConn" presStyleLbl="solidFgAcc1" presStyleIdx="0" presStyleCnt="3" custLinFactY="193885" custLinFactNeighborY="200000"/>
      <dgm:spPr/>
    </dgm:pt>
    <dgm:pt modelId="{FC89A712-0F6E-684B-8712-0D8E3B457AE8}" type="pres">
      <dgm:prSet presAssocID="{F4AF5179-2633-0240-B051-C6B6EBABFF38}" presName="vSp2" presStyleCnt="0"/>
      <dgm:spPr/>
    </dgm:pt>
    <dgm:pt modelId="{1DDE1D6C-02BA-1040-AF76-F686B2F98817}" type="pres">
      <dgm:prSet presAssocID="{F4AF5179-2633-0240-B051-C6B6EBABFF38}" presName="sibTrans" presStyleCnt="0"/>
      <dgm:spPr/>
    </dgm:pt>
    <dgm:pt modelId="{95F6D0C3-83F0-D74A-8B47-92FB9129BFCB}" type="pres">
      <dgm:prSet presAssocID="{E131B927-ADEB-FA4B-8499-FB85EFED9BE9}" presName="compositeNode" presStyleCnt="0">
        <dgm:presLayoutVars>
          <dgm:bulletEnabled val="1"/>
        </dgm:presLayoutVars>
      </dgm:prSet>
      <dgm:spPr/>
    </dgm:pt>
    <dgm:pt modelId="{FA6D1F5F-2E3C-9F4A-B07D-DCC759492BE6}" type="pres">
      <dgm:prSet presAssocID="{E131B927-ADEB-FA4B-8499-FB85EFED9BE9}" presName="bgRect" presStyleLbl="node1" presStyleIdx="1" presStyleCnt="4" custScaleY="148174"/>
      <dgm:spPr/>
    </dgm:pt>
    <dgm:pt modelId="{1339B0A9-C4B2-624C-AA27-4EF4569AE967}" type="pres">
      <dgm:prSet presAssocID="{E131B927-ADEB-FA4B-8499-FB85EFED9BE9}" presName="parentNode" presStyleLbl="node1" presStyleIdx="1" presStyleCnt="4">
        <dgm:presLayoutVars>
          <dgm:chMax val="0"/>
          <dgm:bulletEnabled val="1"/>
        </dgm:presLayoutVars>
      </dgm:prSet>
      <dgm:spPr/>
    </dgm:pt>
    <dgm:pt modelId="{5E8689FB-4797-534C-8BE7-BA37F2274A15}" type="pres">
      <dgm:prSet presAssocID="{E131B927-ADEB-FA4B-8499-FB85EFED9BE9}" presName="childNode" presStyleLbl="node1" presStyleIdx="1" presStyleCnt="4">
        <dgm:presLayoutVars>
          <dgm:bulletEnabled val="1"/>
        </dgm:presLayoutVars>
      </dgm:prSet>
      <dgm:spPr/>
    </dgm:pt>
    <dgm:pt modelId="{71C5F99C-9BE7-9F42-A509-4B52B6B1D1FF}" type="pres">
      <dgm:prSet presAssocID="{4454D00B-76BA-E145-99D6-A1CC1FE1BBD8}" presName="hSp" presStyleCnt="0"/>
      <dgm:spPr/>
    </dgm:pt>
    <dgm:pt modelId="{C0CD6020-9E72-3F40-8060-960729D60C68}" type="pres">
      <dgm:prSet presAssocID="{4454D00B-76BA-E145-99D6-A1CC1FE1BBD8}" presName="vProcSp" presStyleCnt="0"/>
      <dgm:spPr/>
    </dgm:pt>
    <dgm:pt modelId="{EDDA2578-56B6-064F-AF22-7E897779E7F5}" type="pres">
      <dgm:prSet presAssocID="{4454D00B-76BA-E145-99D6-A1CC1FE1BBD8}" presName="vSp1" presStyleCnt="0"/>
      <dgm:spPr/>
    </dgm:pt>
    <dgm:pt modelId="{963D6FC6-1D62-064C-AD37-E509AB9749E5}" type="pres">
      <dgm:prSet presAssocID="{4454D00B-76BA-E145-99D6-A1CC1FE1BBD8}" presName="simulatedConn" presStyleLbl="solidFgAcc1" presStyleIdx="1" presStyleCnt="3" custLinFactY="193885" custLinFactNeighborY="200000"/>
      <dgm:spPr/>
    </dgm:pt>
    <dgm:pt modelId="{E6C9AF82-9AE5-D64D-AAE8-89525AA36883}" type="pres">
      <dgm:prSet presAssocID="{4454D00B-76BA-E145-99D6-A1CC1FE1BBD8}" presName="vSp2" presStyleCnt="0"/>
      <dgm:spPr/>
    </dgm:pt>
    <dgm:pt modelId="{35913DE2-7A41-CB41-A38A-42DE950AEBEA}" type="pres">
      <dgm:prSet presAssocID="{4454D00B-76BA-E145-99D6-A1CC1FE1BBD8}" presName="sibTrans" presStyleCnt="0"/>
      <dgm:spPr/>
    </dgm:pt>
    <dgm:pt modelId="{8B148F61-D251-2742-8B54-2CA84906775A}" type="pres">
      <dgm:prSet presAssocID="{8269A520-CB37-9D40-B749-5BD38C073082}" presName="compositeNode" presStyleCnt="0">
        <dgm:presLayoutVars>
          <dgm:bulletEnabled val="1"/>
        </dgm:presLayoutVars>
      </dgm:prSet>
      <dgm:spPr/>
    </dgm:pt>
    <dgm:pt modelId="{58861CB1-A58F-DD45-875A-0F17DC240ADF}" type="pres">
      <dgm:prSet presAssocID="{8269A520-CB37-9D40-B749-5BD38C073082}" presName="bgRect" presStyleLbl="node1" presStyleIdx="2" presStyleCnt="4" custScaleY="148115"/>
      <dgm:spPr/>
    </dgm:pt>
    <dgm:pt modelId="{20D4F44B-8994-9246-9618-9142DF7925E1}" type="pres">
      <dgm:prSet presAssocID="{8269A520-CB37-9D40-B749-5BD38C073082}" presName="parentNode" presStyleLbl="node1" presStyleIdx="2" presStyleCnt="4">
        <dgm:presLayoutVars>
          <dgm:chMax val="0"/>
          <dgm:bulletEnabled val="1"/>
        </dgm:presLayoutVars>
      </dgm:prSet>
      <dgm:spPr/>
    </dgm:pt>
    <dgm:pt modelId="{2719A66B-33A2-1646-BE6F-08A9AA9B711A}" type="pres">
      <dgm:prSet presAssocID="{8269A520-CB37-9D40-B749-5BD38C073082}" presName="childNode" presStyleLbl="node1" presStyleIdx="2" presStyleCnt="4">
        <dgm:presLayoutVars>
          <dgm:bulletEnabled val="1"/>
        </dgm:presLayoutVars>
      </dgm:prSet>
      <dgm:spPr/>
    </dgm:pt>
    <dgm:pt modelId="{2FE4CB03-F297-8843-BDF0-ECA75FD44E21}" type="pres">
      <dgm:prSet presAssocID="{7BE6080A-2A82-3F49-91FA-CE5E66458FBA}" presName="hSp" presStyleCnt="0"/>
      <dgm:spPr/>
    </dgm:pt>
    <dgm:pt modelId="{6E613758-8AFE-3246-A99E-F440A9BF7A34}" type="pres">
      <dgm:prSet presAssocID="{7BE6080A-2A82-3F49-91FA-CE5E66458FBA}" presName="vProcSp" presStyleCnt="0"/>
      <dgm:spPr/>
    </dgm:pt>
    <dgm:pt modelId="{D4D05E7A-5C1A-D246-B5D0-46109E020BB9}" type="pres">
      <dgm:prSet presAssocID="{7BE6080A-2A82-3F49-91FA-CE5E66458FBA}" presName="vSp1" presStyleCnt="0"/>
      <dgm:spPr/>
    </dgm:pt>
    <dgm:pt modelId="{C43D7142-CEA9-C844-A269-C2554A9CB5D5}" type="pres">
      <dgm:prSet presAssocID="{7BE6080A-2A82-3F49-91FA-CE5E66458FBA}" presName="simulatedConn" presStyleLbl="solidFgAcc1" presStyleIdx="2" presStyleCnt="3" custLinFactY="193885" custLinFactNeighborY="200000"/>
      <dgm:spPr/>
    </dgm:pt>
    <dgm:pt modelId="{7F5D0AA0-CBBB-5441-970E-E521662DD035}" type="pres">
      <dgm:prSet presAssocID="{7BE6080A-2A82-3F49-91FA-CE5E66458FBA}" presName="vSp2" presStyleCnt="0"/>
      <dgm:spPr/>
    </dgm:pt>
    <dgm:pt modelId="{ACB8A632-2E67-C54B-AAAC-0A5636307448}" type="pres">
      <dgm:prSet presAssocID="{7BE6080A-2A82-3F49-91FA-CE5E66458FBA}" presName="sibTrans" presStyleCnt="0"/>
      <dgm:spPr/>
    </dgm:pt>
    <dgm:pt modelId="{B1D0E3F4-F959-7244-91DA-BD37A94DA9E3}" type="pres">
      <dgm:prSet presAssocID="{5B5AEB24-5C62-0048-A4E9-B916D8DF1EFC}" presName="compositeNode" presStyleCnt="0">
        <dgm:presLayoutVars>
          <dgm:bulletEnabled val="1"/>
        </dgm:presLayoutVars>
      </dgm:prSet>
      <dgm:spPr/>
    </dgm:pt>
    <dgm:pt modelId="{A81129F1-89B8-1148-B1F3-CD0E417DF577}" type="pres">
      <dgm:prSet presAssocID="{5B5AEB24-5C62-0048-A4E9-B916D8DF1EFC}" presName="bgRect" presStyleLbl="node1" presStyleIdx="3" presStyleCnt="4" custScaleY="148115"/>
      <dgm:spPr/>
    </dgm:pt>
    <dgm:pt modelId="{59FF0C07-E792-6046-9827-74E3938BE1AF}" type="pres">
      <dgm:prSet presAssocID="{5B5AEB24-5C62-0048-A4E9-B916D8DF1EFC}" presName="parentNode" presStyleLbl="node1" presStyleIdx="3" presStyleCnt="4">
        <dgm:presLayoutVars>
          <dgm:chMax val="0"/>
          <dgm:bulletEnabled val="1"/>
        </dgm:presLayoutVars>
      </dgm:prSet>
      <dgm:spPr/>
    </dgm:pt>
    <dgm:pt modelId="{7782FB67-B805-D848-99BF-932723E30DAC}" type="pres">
      <dgm:prSet presAssocID="{5B5AEB24-5C62-0048-A4E9-B916D8DF1EFC}" presName="childNode" presStyleLbl="node1" presStyleIdx="3" presStyleCnt="4">
        <dgm:presLayoutVars>
          <dgm:bulletEnabled val="1"/>
        </dgm:presLayoutVars>
      </dgm:prSet>
      <dgm:spPr/>
    </dgm:pt>
  </dgm:ptLst>
  <dgm:cxnLst>
    <dgm:cxn modelId="{E6862804-C92F-CC46-BADD-CA84504DD756}" type="presOf" srcId="{5B5AEB24-5C62-0048-A4E9-B916D8DF1EFC}" destId="{A81129F1-89B8-1148-B1F3-CD0E417DF577}" srcOrd="0" destOrd="0" presId="urn:microsoft.com/office/officeart/2005/8/layout/hProcess7"/>
    <dgm:cxn modelId="{0179E80A-2EBD-2441-8BD5-426F60AB5622}" srcId="{E131B927-ADEB-FA4B-8499-FB85EFED9BE9}" destId="{502152CB-4E7C-624A-9D77-ACFEA8463477}" srcOrd="1" destOrd="0" parTransId="{BC1BC35C-4002-5444-9FAD-ED884C810BC2}" sibTransId="{30A5CEC4-291B-C047-BE94-02E07F0EF3F0}"/>
    <dgm:cxn modelId="{B629C012-E8EF-5D44-AD7C-478C7FAE7802}" type="presOf" srcId="{6BE1AF8E-6D3A-D347-B84F-21411FF43A72}" destId="{7782FB67-B805-D848-99BF-932723E30DAC}" srcOrd="0" destOrd="0" presId="urn:microsoft.com/office/officeart/2005/8/layout/hProcess7"/>
    <dgm:cxn modelId="{EE2E8439-9F2B-4742-8964-B35677E2E7D1}" srcId="{B1D7656D-9D65-8848-A663-CA33E57EA6BF}" destId="{8269A520-CB37-9D40-B749-5BD38C073082}" srcOrd="2" destOrd="0" parTransId="{CBEDE70F-3F58-4249-A16E-B4F4C227DBE3}" sibTransId="{7BE6080A-2A82-3F49-91FA-CE5E66458FBA}"/>
    <dgm:cxn modelId="{8292FC3A-9708-1B4D-9AC4-EDF946AD2BF5}" srcId="{5B5AEB24-5C62-0048-A4E9-B916D8DF1EFC}" destId="{C64F6027-FC6F-724F-9E7C-C1ADC288F77F}" srcOrd="1" destOrd="0" parTransId="{BBE23D7F-BAAB-9E40-B40A-6951A7AD9057}" sibTransId="{EC0540C4-12FC-DA4B-8E28-F6BB49F278C4}"/>
    <dgm:cxn modelId="{9883193C-8942-AA49-BE69-6D78EC6DA0FC}" type="presOf" srcId="{5B5AEB24-5C62-0048-A4E9-B916D8DF1EFC}" destId="{59FF0C07-E792-6046-9827-74E3938BE1AF}" srcOrd="1" destOrd="0" presId="urn:microsoft.com/office/officeart/2005/8/layout/hProcess7"/>
    <dgm:cxn modelId="{E61B1A41-13CA-8C40-B05D-0F00C825CAC9}" type="presOf" srcId="{F3A9C036-C8CE-974D-8EC6-0CEC1474E3FD}" destId="{2719A66B-33A2-1646-BE6F-08A9AA9B711A}" srcOrd="0" destOrd="1" presId="urn:microsoft.com/office/officeart/2005/8/layout/hProcess7"/>
    <dgm:cxn modelId="{9DDC1A44-4BFA-6845-9BE7-922D95F07B7C}" type="presOf" srcId="{8DD85325-7E09-DD44-9D1A-BD8CB9CA82CD}" destId="{68C143A0-5E69-B246-8270-A892A58A3D85}" srcOrd="0" destOrd="0" presId="urn:microsoft.com/office/officeart/2005/8/layout/hProcess7"/>
    <dgm:cxn modelId="{5E66DA4A-F4E5-DD4E-9402-6E37B1FF8369}" srcId="{E131B927-ADEB-FA4B-8499-FB85EFED9BE9}" destId="{C6A70FB4-EB44-EC47-9B61-13A5D21D23DA}" srcOrd="0" destOrd="0" parTransId="{9F79CFED-1BCA-4A4D-9724-5937ED84D000}" sibTransId="{2B71CFBC-A1CA-E247-A89F-E0ADD2B2B9D7}"/>
    <dgm:cxn modelId="{EF7F654C-4386-9B48-9CAB-EE9F9220682E}" srcId="{B1D7656D-9D65-8848-A663-CA33E57EA6BF}" destId="{8DD85325-7E09-DD44-9D1A-BD8CB9CA82CD}" srcOrd="0" destOrd="0" parTransId="{B6AD0E7F-DF30-C949-95E8-AB6E4D0BCD62}" sibTransId="{F4AF5179-2633-0240-B051-C6B6EBABFF38}"/>
    <dgm:cxn modelId="{74786169-9E95-8247-8BFA-D6656F4F6C2F}" type="presOf" srcId="{A94DA338-793A-6343-BAC8-E3287BC05826}" destId="{AC1DD5D4-EC27-394E-9F2F-9545F35F168C}" srcOrd="0" destOrd="0" presId="urn:microsoft.com/office/officeart/2005/8/layout/hProcess7"/>
    <dgm:cxn modelId="{6B985379-24EE-604B-95EC-391A7B6C0569}" srcId="{E131B927-ADEB-FA4B-8499-FB85EFED9BE9}" destId="{E72DB11B-1E0A-504D-9F81-B8AA515BEE5E}" srcOrd="2" destOrd="0" parTransId="{DE514488-0FE9-0449-A33B-E27173D61C2B}" sibTransId="{B1B20E61-F0F1-9346-A5A9-EA9229103196}"/>
    <dgm:cxn modelId="{78D6FF88-FD04-7D46-AEA5-1998EF22EC6C}" srcId="{8DD85325-7E09-DD44-9D1A-BD8CB9CA82CD}" destId="{A94DA338-793A-6343-BAC8-E3287BC05826}" srcOrd="0" destOrd="0" parTransId="{86DB9209-B7B2-284E-9F5B-DDC75D9E693C}" sibTransId="{CA8A43D4-1B97-E845-BC65-D65482CA4960}"/>
    <dgm:cxn modelId="{76F4928F-B624-F947-BC8A-5CBF27E24C08}" srcId="{8DD85325-7E09-DD44-9D1A-BD8CB9CA82CD}" destId="{C98369FF-51C0-114C-83AD-5C7FE58FC617}" srcOrd="1" destOrd="0" parTransId="{8C0844C7-2C98-634D-9E41-973DE4679879}" sibTransId="{C960EE6E-8BFD-E847-8A9F-AF127EADA2B8}"/>
    <dgm:cxn modelId="{8D250F90-9ED3-5643-B6AF-0663F585A577}" srcId="{E131B927-ADEB-FA4B-8499-FB85EFED9BE9}" destId="{ED1992A1-EAC0-3F45-AFF4-2A5767A528D6}" srcOrd="3" destOrd="0" parTransId="{AE586B12-ECBF-9C41-B04D-5AFCDF561D19}" sibTransId="{6B3883F0-7A49-FC43-B50A-9E62969FD5DA}"/>
    <dgm:cxn modelId="{C44B6890-1D1C-0743-AD66-78BB3E8CBCD5}" srcId="{B1D7656D-9D65-8848-A663-CA33E57EA6BF}" destId="{5B5AEB24-5C62-0048-A4E9-B916D8DF1EFC}" srcOrd="3" destOrd="0" parTransId="{BB2FFF4B-D338-7248-81F9-A1FB2A684189}" sibTransId="{1ACFD5A0-3D0D-544D-9B5A-426208E45B92}"/>
    <dgm:cxn modelId="{4D127C94-E5AA-D845-9261-D8A5A5E4B41A}" srcId="{5B5AEB24-5C62-0048-A4E9-B916D8DF1EFC}" destId="{6BE1AF8E-6D3A-D347-B84F-21411FF43A72}" srcOrd="0" destOrd="0" parTransId="{A6242664-6DD6-0346-A20B-45D765477832}" sibTransId="{D3ED8E8A-570A-E94A-BBED-E6F7B86F85A9}"/>
    <dgm:cxn modelId="{E4D10898-24DB-F84D-8FFA-87BD76F4C17E}" type="presOf" srcId="{C6A70FB4-EB44-EC47-9B61-13A5D21D23DA}" destId="{5E8689FB-4797-534C-8BE7-BA37F2274A15}" srcOrd="0" destOrd="0" presId="urn:microsoft.com/office/officeart/2005/8/layout/hProcess7"/>
    <dgm:cxn modelId="{397E929C-6373-9148-82D3-C54EE25A8C1E}" type="presOf" srcId="{E131B927-ADEB-FA4B-8499-FB85EFED9BE9}" destId="{FA6D1F5F-2E3C-9F4A-B07D-DCC759492BE6}" srcOrd="0" destOrd="0" presId="urn:microsoft.com/office/officeart/2005/8/layout/hProcess7"/>
    <dgm:cxn modelId="{A0FE3EA9-8CD8-794C-9CC2-655A958DBECD}" type="presOf" srcId="{8DD85325-7E09-DD44-9D1A-BD8CB9CA82CD}" destId="{53E7740A-833B-7041-A332-5E862EFE41E5}" srcOrd="1" destOrd="0" presId="urn:microsoft.com/office/officeart/2005/8/layout/hProcess7"/>
    <dgm:cxn modelId="{E20334B7-464E-EC40-A402-A437FF8EF819}" type="presOf" srcId="{8269A520-CB37-9D40-B749-5BD38C073082}" destId="{20D4F44B-8994-9246-9618-9142DF7925E1}" srcOrd="1" destOrd="0" presId="urn:microsoft.com/office/officeart/2005/8/layout/hProcess7"/>
    <dgm:cxn modelId="{D4F813C1-9865-314A-895E-AE101FF8C70C}" srcId="{8269A520-CB37-9D40-B749-5BD38C073082}" destId="{F3A9C036-C8CE-974D-8EC6-0CEC1474E3FD}" srcOrd="1" destOrd="0" parTransId="{2526BFB2-DAF7-E649-AF2F-948AD1FDBEAF}" sibTransId="{04E57687-5580-4745-A654-97D775FB7333}"/>
    <dgm:cxn modelId="{009D05C4-B28D-F24C-B6EA-0FAED45EF0CC}" type="presOf" srcId="{8269A520-CB37-9D40-B749-5BD38C073082}" destId="{58861CB1-A58F-DD45-875A-0F17DC240ADF}" srcOrd="0" destOrd="0" presId="urn:microsoft.com/office/officeart/2005/8/layout/hProcess7"/>
    <dgm:cxn modelId="{E81A0ECD-12DC-004D-B7C9-3846839D72EF}" type="presOf" srcId="{E131B927-ADEB-FA4B-8499-FB85EFED9BE9}" destId="{1339B0A9-C4B2-624C-AA27-4EF4569AE967}" srcOrd="1" destOrd="0" presId="urn:microsoft.com/office/officeart/2005/8/layout/hProcess7"/>
    <dgm:cxn modelId="{7EF542CE-629A-724F-8C90-AC6945E2267E}" srcId="{8269A520-CB37-9D40-B749-5BD38C073082}" destId="{FD5FC12A-C07E-5E46-A720-2CE5A2172708}" srcOrd="0" destOrd="0" parTransId="{8D463D0C-435D-2642-BBEB-B4CC2CDDD826}" sibTransId="{43CAFBCE-064C-754A-9E7F-B9FEC347F03E}"/>
    <dgm:cxn modelId="{550171D2-F224-604B-9B00-50C279C5C8E5}" type="presOf" srcId="{FD5FC12A-C07E-5E46-A720-2CE5A2172708}" destId="{2719A66B-33A2-1646-BE6F-08A9AA9B711A}" srcOrd="0" destOrd="0" presId="urn:microsoft.com/office/officeart/2005/8/layout/hProcess7"/>
    <dgm:cxn modelId="{E7C00CD3-D3C8-DD40-98BD-1752CA106138}" type="presOf" srcId="{502152CB-4E7C-624A-9D77-ACFEA8463477}" destId="{5E8689FB-4797-534C-8BE7-BA37F2274A15}" srcOrd="0" destOrd="1" presId="urn:microsoft.com/office/officeart/2005/8/layout/hProcess7"/>
    <dgm:cxn modelId="{63DA80E5-5808-6D41-A094-24C41E97D4B9}" type="presOf" srcId="{C64F6027-FC6F-724F-9E7C-C1ADC288F77F}" destId="{7782FB67-B805-D848-99BF-932723E30DAC}" srcOrd="0" destOrd="1" presId="urn:microsoft.com/office/officeart/2005/8/layout/hProcess7"/>
    <dgm:cxn modelId="{6521AEED-787E-6643-82C6-E21915942B80}" srcId="{B1D7656D-9D65-8848-A663-CA33E57EA6BF}" destId="{E131B927-ADEB-FA4B-8499-FB85EFED9BE9}" srcOrd="1" destOrd="0" parTransId="{667C4259-1497-6846-8FE8-B1307DD74D03}" sibTransId="{4454D00B-76BA-E145-99D6-A1CC1FE1BBD8}"/>
    <dgm:cxn modelId="{6B415EF4-09EB-E944-B6AB-E7AD8AFDC057}" type="presOf" srcId="{C98369FF-51C0-114C-83AD-5C7FE58FC617}" destId="{AC1DD5D4-EC27-394E-9F2F-9545F35F168C}" srcOrd="0" destOrd="1" presId="urn:microsoft.com/office/officeart/2005/8/layout/hProcess7"/>
    <dgm:cxn modelId="{D72BE8F7-7C37-7240-A86F-8669CFDA5957}" type="presOf" srcId="{B1D7656D-9D65-8848-A663-CA33E57EA6BF}" destId="{0C640EB0-DEC6-3849-A5E2-F4F8B85461B2}" srcOrd="0" destOrd="0" presId="urn:microsoft.com/office/officeart/2005/8/layout/hProcess7"/>
    <dgm:cxn modelId="{4AED63FE-B1BC-5C4D-AD4E-44E86F8559A1}" type="presOf" srcId="{E72DB11B-1E0A-504D-9F81-B8AA515BEE5E}" destId="{5E8689FB-4797-534C-8BE7-BA37F2274A15}" srcOrd="0" destOrd="2" presId="urn:microsoft.com/office/officeart/2005/8/layout/hProcess7"/>
    <dgm:cxn modelId="{DDD594FE-C839-C448-81C4-FD350691AB3C}" type="presOf" srcId="{ED1992A1-EAC0-3F45-AFF4-2A5767A528D6}" destId="{5E8689FB-4797-534C-8BE7-BA37F2274A15}" srcOrd="0" destOrd="3" presId="urn:microsoft.com/office/officeart/2005/8/layout/hProcess7"/>
    <dgm:cxn modelId="{358BB32A-4EEE-6E45-B180-B8FF94DC5624}" type="presParOf" srcId="{0C640EB0-DEC6-3849-A5E2-F4F8B85461B2}" destId="{5797CCC6-0BC0-7940-8F42-30B2FA8479E2}" srcOrd="0" destOrd="0" presId="urn:microsoft.com/office/officeart/2005/8/layout/hProcess7"/>
    <dgm:cxn modelId="{2073DEDB-15E4-874C-A4B9-C987280E3114}" type="presParOf" srcId="{5797CCC6-0BC0-7940-8F42-30B2FA8479E2}" destId="{68C143A0-5E69-B246-8270-A892A58A3D85}" srcOrd="0" destOrd="0" presId="urn:microsoft.com/office/officeart/2005/8/layout/hProcess7"/>
    <dgm:cxn modelId="{4EB2C8B7-7F2A-314D-A828-C94D9A4B47E3}" type="presParOf" srcId="{5797CCC6-0BC0-7940-8F42-30B2FA8479E2}" destId="{53E7740A-833B-7041-A332-5E862EFE41E5}" srcOrd="1" destOrd="0" presId="urn:microsoft.com/office/officeart/2005/8/layout/hProcess7"/>
    <dgm:cxn modelId="{AFE7FAAA-DD84-AF49-8839-BB520763EF44}" type="presParOf" srcId="{5797CCC6-0BC0-7940-8F42-30B2FA8479E2}" destId="{AC1DD5D4-EC27-394E-9F2F-9545F35F168C}" srcOrd="2" destOrd="0" presId="urn:microsoft.com/office/officeart/2005/8/layout/hProcess7"/>
    <dgm:cxn modelId="{16FE46BB-BA66-1044-A000-223A83849C3A}" type="presParOf" srcId="{0C640EB0-DEC6-3849-A5E2-F4F8B85461B2}" destId="{8C90836C-F22B-2A44-83C0-A5C4D1E30A12}" srcOrd="1" destOrd="0" presId="urn:microsoft.com/office/officeart/2005/8/layout/hProcess7"/>
    <dgm:cxn modelId="{60A1D5CE-E97D-F741-AEEC-6F6B47F63027}" type="presParOf" srcId="{0C640EB0-DEC6-3849-A5E2-F4F8B85461B2}" destId="{D434C542-298B-9741-8A2F-EC9404243773}" srcOrd="2" destOrd="0" presId="urn:microsoft.com/office/officeart/2005/8/layout/hProcess7"/>
    <dgm:cxn modelId="{AF511134-27CD-D04A-B570-179179A17419}" type="presParOf" srcId="{D434C542-298B-9741-8A2F-EC9404243773}" destId="{CFBE52E2-1EEA-004E-9194-20F05365298A}" srcOrd="0" destOrd="0" presId="urn:microsoft.com/office/officeart/2005/8/layout/hProcess7"/>
    <dgm:cxn modelId="{006DA3C8-7AB5-0047-9B7E-8E3A5E4E9048}" type="presParOf" srcId="{D434C542-298B-9741-8A2F-EC9404243773}" destId="{B686844B-26C8-5640-A95F-6BB124D40E0D}" srcOrd="1" destOrd="0" presId="urn:microsoft.com/office/officeart/2005/8/layout/hProcess7"/>
    <dgm:cxn modelId="{856FA890-206A-6B4D-A82D-A3FA5A8FF2ED}" type="presParOf" srcId="{D434C542-298B-9741-8A2F-EC9404243773}" destId="{FC89A712-0F6E-684B-8712-0D8E3B457AE8}" srcOrd="2" destOrd="0" presId="urn:microsoft.com/office/officeart/2005/8/layout/hProcess7"/>
    <dgm:cxn modelId="{1A50DA28-6F61-2E4E-8D8A-2A62276A21A4}" type="presParOf" srcId="{0C640EB0-DEC6-3849-A5E2-F4F8B85461B2}" destId="{1DDE1D6C-02BA-1040-AF76-F686B2F98817}" srcOrd="3" destOrd="0" presId="urn:microsoft.com/office/officeart/2005/8/layout/hProcess7"/>
    <dgm:cxn modelId="{91EED09E-4D56-9140-BE57-63350A2C6139}" type="presParOf" srcId="{0C640EB0-DEC6-3849-A5E2-F4F8B85461B2}" destId="{95F6D0C3-83F0-D74A-8B47-92FB9129BFCB}" srcOrd="4" destOrd="0" presId="urn:microsoft.com/office/officeart/2005/8/layout/hProcess7"/>
    <dgm:cxn modelId="{A22BBA6F-2D44-DC41-BDBA-7F2075EC2CD7}" type="presParOf" srcId="{95F6D0C3-83F0-D74A-8B47-92FB9129BFCB}" destId="{FA6D1F5F-2E3C-9F4A-B07D-DCC759492BE6}" srcOrd="0" destOrd="0" presId="urn:microsoft.com/office/officeart/2005/8/layout/hProcess7"/>
    <dgm:cxn modelId="{A1BBE7F0-9BA6-4D46-AB5B-BB520B0AB17D}" type="presParOf" srcId="{95F6D0C3-83F0-D74A-8B47-92FB9129BFCB}" destId="{1339B0A9-C4B2-624C-AA27-4EF4569AE967}" srcOrd="1" destOrd="0" presId="urn:microsoft.com/office/officeart/2005/8/layout/hProcess7"/>
    <dgm:cxn modelId="{FADA11F3-877F-F744-8D9F-0B926B2912B8}" type="presParOf" srcId="{95F6D0C3-83F0-D74A-8B47-92FB9129BFCB}" destId="{5E8689FB-4797-534C-8BE7-BA37F2274A15}" srcOrd="2" destOrd="0" presId="urn:microsoft.com/office/officeart/2005/8/layout/hProcess7"/>
    <dgm:cxn modelId="{99662013-F083-054F-AD82-71D96B0119B4}" type="presParOf" srcId="{0C640EB0-DEC6-3849-A5E2-F4F8B85461B2}" destId="{71C5F99C-9BE7-9F42-A509-4B52B6B1D1FF}" srcOrd="5" destOrd="0" presId="urn:microsoft.com/office/officeart/2005/8/layout/hProcess7"/>
    <dgm:cxn modelId="{6CE21011-9333-9E40-AC66-47DB53310C5C}" type="presParOf" srcId="{0C640EB0-DEC6-3849-A5E2-F4F8B85461B2}" destId="{C0CD6020-9E72-3F40-8060-960729D60C68}" srcOrd="6" destOrd="0" presId="urn:microsoft.com/office/officeart/2005/8/layout/hProcess7"/>
    <dgm:cxn modelId="{5FE6E636-AA91-614F-BFD3-1F9AE9DF66DE}" type="presParOf" srcId="{C0CD6020-9E72-3F40-8060-960729D60C68}" destId="{EDDA2578-56B6-064F-AF22-7E897779E7F5}" srcOrd="0" destOrd="0" presId="urn:microsoft.com/office/officeart/2005/8/layout/hProcess7"/>
    <dgm:cxn modelId="{49DDAD97-78E6-0743-B64D-DA70793D88CD}" type="presParOf" srcId="{C0CD6020-9E72-3F40-8060-960729D60C68}" destId="{963D6FC6-1D62-064C-AD37-E509AB9749E5}" srcOrd="1" destOrd="0" presId="urn:microsoft.com/office/officeart/2005/8/layout/hProcess7"/>
    <dgm:cxn modelId="{63A204AE-C18E-484E-B218-F1DBE63A6CC3}" type="presParOf" srcId="{C0CD6020-9E72-3F40-8060-960729D60C68}" destId="{E6C9AF82-9AE5-D64D-AAE8-89525AA36883}" srcOrd="2" destOrd="0" presId="urn:microsoft.com/office/officeart/2005/8/layout/hProcess7"/>
    <dgm:cxn modelId="{EFB13DAA-78BF-0A48-B37B-FB03C79340BF}" type="presParOf" srcId="{0C640EB0-DEC6-3849-A5E2-F4F8B85461B2}" destId="{35913DE2-7A41-CB41-A38A-42DE950AEBEA}" srcOrd="7" destOrd="0" presId="urn:microsoft.com/office/officeart/2005/8/layout/hProcess7"/>
    <dgm:cxn modelId="{EE47AEAB-65C7-7D42-879E-4F6A2A6A6E53}" type="presParOf" srcId="{0C640EB0-DEC6-3849-A5E2-F4F8B85461B2}" destId="{8B148F61-D251-2742-8B54-2CA84906775A}" srcOrd="8" destOrd="0" presId="urn:microsoft.com/office/officeart/2005/8/layout/hProcess7"/>
    <dgm:cxn modelId="{F4760853-4C2D-A546-B524-1E64CEB4F07B}" type="presParOf" srcId="{8B148F61-D251-2742-8B54-2CA84906775A}" destId="{58861CB1-A58F-DD45-875A-0F17DC240ADF}" srcOrd="0" destOrd="0" presId="urn:microsoft.com/office/officeart/2005/8/layout/hProcess7"/>
    <dgm:cxn modelId="{9DC2C35F-BC5A-6245-9B01-E6E794089543}" type="presParOf" srcId="{8B148F61-D251-2742-8B54-2CA84906775A}" destId="{20D4F44B-8994-9246-9618-9142DF7925E1}" srcOrd="1" destOrd="0" presId="urn:microsoft.com/office/officeart/2005/8/layout/hProcess7"/>
    <dgm:cxn modelId="{65581E6A-E97B-9E47-BA10-91E663FCB7BD}" type="presParOf" srcId="{8B148F61-D251-2742-8B54-2CA84906775A}" destId="{2719A66B-33A2-1646-BE6F-08A9AA9B711A}" srcOrd="2" destOrd="0" presId="urn:microsoft.com/office/officeart/2005/8/layout/hProcess7"/>
    <dgm:cxn modelId="{CA055734-752F-A74A-9199-120D44173B21}" type="presParOf" srcId="{0C640EB0-DEC6-3849-A5E2-F4F8B85461B2}" destId="{2FE4CB03-F297-8843-BDF0-ECA75FD44E21}" srcOrd="9" destOrd="0" presId="urn:microsoft.com/office/officeart/2005/8/layout/hProcess7"/>
    <dgm:cxn modelId="{D706A677-BFEA-3640-BE74-F6F14E5C41EE}" type="presParOf" srcId="{0C640EB0-DEC6-3849-A5E2-F4F8B85461B2}" destId="{6E613758-8AFE-3246-A99E-F440A9BF7A34}" srcOrd="10" destOrd="0" presId="urn:microsoft.com/office/officeart/2005/8/layout/hProcess7"/>
    <dgm:cxn modelId="{504AE433-25C3-9D46-8D78-248AE47DBC93}" type="presParOf" srcId="{6E613758-8AFE-3246-A99E-F440A9BF7A34}" destId="{D4D05E7A-5C1A-D246-B5D0-46109E020BB9}" srcOrd="0" destOrd="0" presId="urn:microsoft.com/office/officeart/2005/8/layout/hProcess7"/>
    <dgm:cxn modelId="{A893DD62-894D-4844-B026-FDA73356417F}" type="presParOf" srcId="{6E613758-8AFE-3246-A99E-F440A9BF7A34}" destId="{C43D7142-CEA9-C844-A269-C2554A9CB5D5}" srcOrd="1" destOrd="0" presId="urn:microsoft.com/office/officeart/2005/8/layout/hProcess7"/>
    <dgm:cxn modelId="{0A53F536-2C83-7749-B17D-4B20527F96F4}" type="presParOf" srcId="{6E613758-8AFE-3246-A99E-F440A9BF7A34}" destId="{7F5D0AA0-CBBB-5441-970E-E521662DD035}" srcOrd="2" destOrd="0" presId="urn:microsoft.com/office/officeart/2005/8/layout/hProcess7"/>
    <dgm:cxn modelId="{EE07922D-2115-0545-A2F7-19BD63853325}" type="presParOf" srcId="{0C640EB0-DEC6-3849-A5E2-F4F8B85461B2}" destId="{ACB8A632-2E67-C54B-AAAC-0A5636307448}" srcOrd="11" destOrd="0" presId="urn:microsoft.com/office/officeart/2005/8/layout/hProcess7"/>
    <dgm:cxn modelId="{11324979-10D4-9E44-8586-D8862C7380C3}" type="presParOf" srcId="{0C640EB0-DEC6-3849-A5E2-F4F8B85461B2}" destId="{B1D0E3F4-F959-7244-91DA-BD37A94DA9E3}" srcOrd="12" destOrd="0" presId="urn:microsoft.com/office/officeart/2005/8/layout/hProcess7"/>
    <dgm:cxn modelId="{04EA094A-1217-4141-AB7A-9BF5F62AB478}" type="presParOf" srcId="{B1D0E3F4-F959-7244-91DA-BD37A94DA9E3}" destId="{A81129F1-89B8-1148-B1F3-CD0E417DF577}" srcOrd="0" destOrd="0" presId="urn:microsoft.com/office/officeart/2005/8/layout/hProcess7"/>
    <dgm:cxn modelId="{1BEEECBA-4A9D-DC44-A5D6-F0FE0924DC6A}" type="presParOf" srcId="{B1D0E3F4-F959-7244-91DA-BD37A94DA9E3}" destId="{59FF0C07-E792-6046-9827-74E3938BE1AF}" srcOrd="1" destOrd="0" presId="urn:microsoft.com/office/officeart/2005/8/layout/hProcess7"/>
    <dgm:cxn modelId="{156B81E1-840F-9842-8725-AD46BE742259}" type="presParOf" srcId="{B1D0E3F4-F959-7244-91DA-BD37A94DA9E3}" destId="{7782FB67-B805-D848-99BF-932723E30DAC}"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7864DA3-0F21-064D-8F04-537B6A0E90A1}" type="doc">
      <dgm:prSet loTypeId="urn:microsoft.com/office/officeart/2005/8/layout/venn2" loCatId="relationship" qsTypeId="urn:microsoft.com/office/officeart/2005/8/quickstyle/simple1" qsCatId="simple" csTypeId="urn:microsoft.com/office/officeart/2005/8/colors/colorful1" csCatId="colorful" phldr="1"/>
      <dgm:spPr/>
      <dgm:t>
        <a:bodyPr/>
        <a:lstStyle/>
        <a:p>
          <a:endParaRPr lang="en-US"/>
        </a:p>
      </dgm:t>
    </dgm:pt>
    <dgm:pt modelId="{7B23C616-09A6-DA4F-8620-DF4DBFFB77E7}">
      <dgm:prSet custT="1"/>
      <dgm:spPr/>
      <dgm:t>
        <a:bodyPr/>
        <a:lstStyle/>
        <a:p>
          <a:r>
            <a:rPr lang="en-US" sz="2000" dirty="0"/>
            <a:t>User </a:t>
          </a:r>
          <a:endParaRPr lang="en-CA" sz="2000" dirty="0"/>
        </a:p>
      </dgm:t>
    </dgm:pt>
    <dgm:pt modelId="{65062125-5695-8941-A7D9-CFA76A73EFB6}" type="parTrans" cxnId="{A4B9730A-8837-F24B-88A1-2E9391AFCA72}">
      <dgm:prSet/>
      <dgm:spPr/>
      <dgm:t>
        <a:bodyPr/>
        <a:lstStyle/>
        <a:p>
          <a:endParaRPr lang="en-US" sz="2800"/>
        </a:p>
      </dgm:t>
    </dgm:pt>
    <dgm:pt modelId="{E8289238-56BE-6F4E-8A2B-C1E222F72A42}" type="sibTrans" cxnId="{A4B9730A-8837-F24B-88A1-2E9391AFCA72}">
      <dgm:prSet/>
      <dgm:spPr/>
      <dgm:t>
        <a:bodyPr/>
        <a:lstStyle/>
        <a:p>
          <a:endParaRPr lang="en-US" sz="2800"/>
        </a:p>
      </dgm:t>
    </dgm:pt>
    <dgm:pt modelId="{5E9C7EF8-02DF-2F47-A47B-A8C43A234263}">
      <dgm:prSet custT="1"/>
      <dgm:spPr/>
      <dgm:t>
        <a:bodyPr/>
        <a:lstStyle/>
        <a:p>
          <a:r>
            <a:rPr lang="en-US" sz="2000" dirty="0"/>
            <a:t>Family Members</a:t>
          </a:r>
          <a:endParaRPr lang="en-CA" sz="2000" dirty="0"/>
        </a:p>
      </dgm:t>
    </dgm:pt>
    <dgm:pt modelId="{2213E249-E4A1-8144-BC86-B4011F03FEFB}" type="parTrans" cxnId="{74E88C11-2585-924A-9481-74204EB06F29}">
      <dgm:prSet/>
      <dgm:spPr/>
      <dgm:t>
        <a:bodyPr/>
        <a:lstStyle/>
        <a:p>
          <a:endParaRPr lang="en-US" sz="2800"/>
        </a:p>
      </dgm:t>
    </dgm:pt>
    <dgm:pt modelId="{A8B34EB1-2559-E54B-85F7-730A80E18CAF}" type="sibTrans" cxnId="{74E88C11-2585-924A-9481-74204EB06F29}">
      <dgm:prSet/>
      <dgm:spPr/>
      <dgm:t>
        <a:bodyPr/>
        <a:lstStyle/>
        <a:p>
          <a:endParaRPr lang="en-US" sz="2800"/>
        </a:p>
      </dgm:t>
    </dgm:pt>
    <dgm:pt modelId="{568474A7-8E82-CF46-94D0-6F3270EA5464}">
      <dgm:prSet custT="1"/>
      <dgm:spPr/>
      <dgm:t>
        <a:bodyPr/>
        <a:lstStyle/>
        <a:p>
          <a:r>
            <a:rPr lang="en-US" sz="2000" dirty="0"/>
            <a:t>Society</a:t>
          </a:r>
          <a:endParaRPr lang="en-CA" sz="2000" dirty="0"/>
        </a:p>
      </dgm:t>
    </dgm:pt>
    <dgm:pt modelId="{D878C4E2-B527-F444-9E85-F4533F42F9B4}" type="parTrans" cxnId="{0ABF6CCA-00FB-8A4F-9CC9-8920DBDAFC26}">
      <dgm:prSet/>
      <dgm:spPr/>
      <dgm:t>
        <a:bodyPr/>
        <a:lstStyle/>
        <a:p>
          <a:endParaRPr lang="en-US" sz="2800"/>
        </a:p>
      </dgm:t>
    </dgm:pt>
    <dgm:pt modelId="{0848A10B-104A-D544-92C5-02D574505ED7}" type="sibTrans" cxnId="{0ABF6CCA-00FB-8A4F-9CC9-8920DBDAFC26}">
      <dgm:prSet/>
      <dgm:spPr/>
      <dgm:t>
        <a:bodyPr/>
        <a:lstStyle/>
        <a:p>
          <a:endParaRPr lang="en-US" sz="2800"/>
        </a:p>
      </dgm:t>
    </dgm:pt>
    <dgm:pt modelId="{66C01BAA-07D0-FF4C-802D-83EA599F282B}">
      <dgm:prSet custT="1"/>
      <dgm:spPr/>
      <dgm:t>
        <a:bodyPr/>
        <a:lstStyle/>
        <a:p>
          <a:r>
            <a:rPr lang="en-US" sz="2000" dirty="0"/>
            <a:t>Hospital Staff/ EMS</a:t>
          </a:r>
          <a:endParaRPr lang="en-CA" sz="2000" dirty="0"/>
        </a:p>
      </dgm:t>
    </dgm:pt>
    <dgm:pt modelId="{202A3159-B177-6E41-BF06-60D02201AE69}" type="parTrans" cxnId="{7E6E2E7B-6CC6-3F45-9565-4D9F35DC8E67}">
      <dgm:prSet/>
      <dgm:spPr/>
      <dgm:t>
        <a:bodyPr/>
        <a:lstStyle/>
        <a:p>
          <a:endParaRPr lang="en-US" sz="2800"/>
        </a:p>
      </dgm:t>
    </dgm:pt>
    <dgm:pt modelId="{2E11AF12-16BB-0343-BD5F-6CFB55C74AF6}" type="sibTrans" cxnId="{7E6E2E7B-6CC6-3F45-9565-4D9F35DC8E67}">
      <dgm:prSet/>
      <dgm:spPr/>
      <dgm:t>
        <a:bodyPr/>
        <a:lstStyle/>
        <a:p>
          <a:endParaRPr lang="en-US" sz="2800"/>
        </a:p>
      </dgm:t>
    </dgm:pt>
    <dgm:pt modelId="{EA390849-814D-6E4E-80CF-D5570F553F7A}">
      <dgm:prSet custT="1"/>
      <dgm:spPr/>
      <dgm:t>
        <a:bodyPr/>
        <a:lstStyle/>
        <a:p>
          <a:r>
            <a:rPr lang="en-US" sz="2000" dirty="0"/>
            <a:t>Police</a:t>
          </a:r>
          <a:endParaRPr lang="en-CA" sz="2000" dirty="0"/>
        </a:p>
      </dgm:t>
    </dgm:pt>
    <dgm:pt modelId="{0D3CD169-6A8A-E64C-BFAF-17AF456B269E}" type="parTrans" cxnId="{C1DB030D-3B88-BA40-9786-E535FDCFB03A}">
      <dgm:prSet/>
      <dgm:spPr/>
      <dgm:t>
        <a:bodyPr/>
        <a:lstStyle/>
        <a:p>
          <a:endParaRPr lang="en-US"/>
        </a:p>
      </dgm:t>
    </dgm:pt>
    <dgm:pt modelId="{373F3A87-92E6-E642-B828-77590C6C2D04}" type="sibTrans" cxnId="{C1DB030D-3B88-BA40-9786-E535FDCFB03A}">
      <dgm:prSet/>
      <dgm:spPr/>
      <dgm:t>
        <a:bodyPr/>
        <a:lstStyle/>
        <a:p>
          <a:endParaRPr lang="en-US"/>
        </a:p>
      </dgm:t>
    </dgm:pt>
    <dgm:pt modelId="{5FF6E6BE-91D0-2247-934D-983B9CBDA6CE}" type="pres">
      <dgm:prSet presAssocID="{97864DA3-0F21-064D-8F04-537B6A0E90A1}" presName="Name0" presStyleCnt="0">
        <dgm:presLayoutVars>
          <dgm:chMax val="7"/>
          <dgm:resizeHandles val="exact"/>
        </dgm:presLayoutVars>
      </dgm:prSet>
      <dgm:spPr/>
    </dgm:pt>
    <dgm:pt modelId="{D8A80135-B2DA-3E4E-A2E4-FA0D7CFD4EBC}" type="pres">
      <dgm:prSet presAssocID="{97864DA3-0F21-064D-8F04-537B6A0E90A1}" presName="comp1" presStyleCnt="0"/>
      <dgm:spPr/>
    </dgm:pt>
    <dgm:pt modelId="{720E93E1-DF4F-5945-90FD-BB42B9F111F2}" type="pres">
      <dgm:prSet presAssocID="{97864DA3-0F21-064D-8F04-537B6A0E90A1}" presName="circle1" presStyleLbl="node1" presStyleIdx="0" presStyleCnt="5"/>
      <dgm:spPr/>
    </dgm:pt>
    <dgm:pt modelId="{23EDCBDC-C666-C144-908B-761D71981EF4}" type="pres">
      <dgm:prSet presAssocID="{97864DA3-0F21-064D-8F04-537B6A0E90A1}" presName="c1text" presStyleLbl="node1" presStyleIdx="0" presStyleCnt="5">
        <dgm:presLayoutVars>
          <dgm:bulletEnabled val="1"/>
        </dgm:presLayoutVars>
      </dgm:prSet>
      <dgm:spPr/>
    </dgm:pt>
    <dgm:pt modelId="{3FAD0761-CC91-7B48-9709-DBE1F0F55F80}" type="pres">
      <dgm:prSet presAssocID="{97864DA3-0F21-064D-8F04-537B6A0E90A1}" presName="comp2" presStyleCnt="0"/>
      <dgm:spPr/>
    </dgm:pt>
    <dgm:pt modelId="{39BFA584-92A3-824C-905B-7F6C1E4010C4}" type="pres">
      <dgm:prSet presAssocID="{97864DA3-0F21-064D-8F04-537B6A0E90A1}" presName="circle2" presStyleLbl="node1" presStyleIdx="1" presStyleCnt="5"/>
      <dgm:spPr/>
    </dgm:pt>
    <dgm:pt modelId="{8A4AE534-61DC-A541-A4C8-4B6E0F1FA58A}" type="pres">
      <dgm:prSet presAssocID="{97864DA3-0F21-064D-8F04-537B6A0E90A1}" presName="c2text" presStyleLbl="node1" presStyleIdx="1" presStyleCnt="5">
        <dgm:presLayoutVars>
          <dgm:bulletEnabled val="1"/>
        </dgm:presLayoutVars>
      </dgm:prSet>
      <dgm:spPr/>
    </dgm:pt>
    <dgm:pt modelId="{E4035826-C7CD-1541-820A-900292FB341D}" type="pres">
      <dgm:prSet presAssocID="{97864DA3-0F21-064D-8F04-537B6A0E90A1}" presName="comp3" presStyleCnt="0"/>
      <dgm:spPr/>
    </dgm:pt>
    <dgm:pt modelId="{A9314148-D97B-EE44-8488-6E87A0C190F2}" type="pres">
      <dgm:prSet presAssocID="{97864DA3-0F21-064D-8F04-537B6A0E90A1}" presName="circle3" presStyleLbl="node1" presStyleIdx="2" presStyleCnt="5"/>
      <dgm:spPr/>
    </dgm:pt>
    <dgm:pt modelId="{7C93CD88-B495-6645-8162-18D882C9332C}" type="pres">
      <dgm:prSet presAssocID="{97864DA3-0F21-064D-8F04-537B6A0E90A1}" presName="c3text" presStyleLbl="node1" presStyleIdx="2" presStyleCnt="5">
        <dgm:presLayoutVars>
          <dgm:bulletEnabled val="1"/>
        </dgm:presLayoutVars>
      </dgm:prSet>
      <dgm:spPr/>
    </dgm:pt>
    <dgm:pt modelId="{C44DA008-2516-B34A-8AFF-7C91211FA70E}" type="pres">
      <dgm:prSet presAssocID="{97864DA3-0F21-064D-8F04-537B6A0E90A1}" presName="comp4" presStyleCnt="0"/>
      <dgm:spPr/>
    </dgm:pt>
    <dgm:pt modelId="{0930A620-B330-CB42-A9A9-051DFA30AEAB}" type="pres">
      <dgm:prSet presAssocID="{97864DA3-0F21-064D-8F04-537B6A0E90A1}" presName="circle4" presStyleLbl="node1" presStyleIdx="3" presStyleCnt="5"/>
      <dgm:spPr/>
    </dgm:pt>
    <dgm:pt modelId="{F4B4744E-CA14-2B48-811C-277376C0C689}" type="pres">
      <dgm:prSet presAssocID="{97864DA3-0F21-064D-8F04-537B6A0E90A1}" presName="c4text" presStyleLbl="node1" presStyleIdx="3" presStyleCnt="5">
        <dgm:presLayoutVars>
          <dgm:bulletEnabled val="1"/>
        </dgm:presLayoutVars>
      </dgm:prSet>
      <dgm:spPr/>
    </dgm:pt>
    <dgm:pt modelId="{2E0000AB-31F4-DF42-BC43-7BA31912D0E8}" type="pres">
      <dgm:prSet presAssocID="{97864DA3-0F21-064D-8F04-537B6A0E90A1}" presName="comp5" presStyleCnt="0"/>
      <dgm:spPr/>
    </dgm:pt>
    <dgm:pt modelId="{D6248168-F2C0-F647-8CF7-2662D53D030F}" type="pres">
      <dgm:prSet presAssocID="{97864DA3-0F21-064D-8F04-537B6A0E90A1}" presName="circle5" presStyleLbl="node1" presStyleIdx="4" presStyleCnt="5"/>
      <dgm:spPr/>
    </dgm:pt>
    <dgm:pt modelId="{396499B9-3148-904F-ABCC-CE1FAD057837}" type="pres">
      <dgm:prSet presAssocID="{97864DA3-0F21-064D-8F04-537B6A0E90A1}" presName="c5text" presStyleLbl="node1" presStyleIdx="4" presStyleCnt="5">
        <dgm:presLayoutVars>
          <dgm:bulletEnabled val="1"/>
        </dgm:presLayoutVars>
      </dgm:prSet>
      <dgm:spPr/>
    </dgm:pt>
  </dgm:ptLst>
  <dgm:cxnLst>
    <dgm:cxn modelId="{0717D700-7C85-B941-86F6-4B0D2C972F10}" type="presOf" srcId="{66C01BAA-07D0-FF4C-802D-83EA599F282B}" destId="{7C93CD88-B495-6645-8162-18D882C9332C}" srcOrd="1" destOrd="0" presId="urn:microsoft.com/office/officeart/2005/8/layout/venn2"/>
    <dgm:cxn modelId="{A4B9730A-8837-F24B-88A1-2E9391AFCA72}" srcId="{97864DA3-0F21-064D-8F04-537B6A0E90A1}" destId="{7B23C616-09A6-DA4F-8620-DF4DBFFB77E7}" srcOrd="4" destOrd="0" parTransId="{65062125-5695-8941-A7D9-CFA76A73EFB6}" sibTransId="{E8289238-56BE-6F4E-8A2B-C1E222F72A42}"/>
    <dgm:cxn modelId="{C1DB030D-3B88-BA40-9786-E535FDCFB03A}" srcId="{97864DA3-0F21-064D-8F04-537B6A0E90A1}" destId="{EA390849-814D-6E4E-80CF-D5570F553F7A}" srcOrd="1" destOrd="0" parTransId="{0D3CD169-6A8A-E64C-BFAF-17AF456B269E}" sibTransId="{373F3A87-92E6-E642-B828-77590C6C2D04}"/>
    <dgm:cxn modelId="{74E88C11-2585-924A-9481-74204EB06F29}" srcId="{97864DA3-0F21-064D-8F04-537B6A0E90A1}" destId="{5E9C7EF8-02DF-2F47-A47B-A8C43A234263}" srcOrd="3" destOrd="0" parTransId="{2213E249-E4A1-8144-BC86-B4011F03FEFB}" sibTransId="{A8B34EB1-2559-E54B-85F7-730A80E18CAF}"/>
    <dgm:cxn modelId="{3BE2411F-2B57-4544-9AF6-A6E0B7F7BDCD}" type="presOf" srcId="{5E9C7EF8-02DF-2F47-A47B-A8C43A234263}" destId="{0930A620-B330-CB42-A9A9-051DFA30AEAB}" srcOrd="0" destOrd="0" presId="urn:microsoft.com/office/officeart/2005/8/layout/venn2"/>
    <dgm:cxn modelId="{D1478536-8F73-0F41-8F5A-1FA873E50964}" type="presOf" srcId="{97864DA3-0F21-064D-8F04-537B6A0E90A1}" destId="{5FF6E6BE-91D0-2247-934D-983B9CBDA6CE}" srcOrd="0" destOrd="0" presId="urn:microsoft.com/office/officeart/2005/8/layout/venn2"/>
    <dgm:cxn modelId="{5D44EC41-381C-A845-B00A-6FBE3B98AC47}" type="presOf" srcId="{568474A7-8E82-CF46-94D0-6F3270EA5464}" destId="{23EDCBDC-C666-C144-908B-761D71981EF4}" srcOrd="1" destOrd="0" presId="urn:microsoft.com/office/officeart/2005/8/layout/venn2"/>
    <dgm:cxn modelId="{9C8BF768-E408-2F49-AB15-27FB453ACB8C}" type="presOf" srcId="{7B23C616-09A6-DA4F-8620-DF4DBFFB77E7}" destId="{396499B9-3148-904F-ABCC-CE1FAD057837}" srcOrd="1" destOrd="0" presId="urn:microsoft.com/office/officeart/2005/8/layout/venn2"/>
    <dgm:cxn modelId="{7E6E2E7B-6CC6-3F45-9565-4D9F35DC8E67}" srcId="{97864DA3-0F21-064D-8F04-537B6A0E90A1}" destId="{66C01BAA-07D0-FF4C-802D-83EA599F282B}" srcOrd="2" destOrd="0" parTransId="{202A3159-B177-6E41-BF06-60D02201AE69}" sibTransId="{2E11AF12-16BB-0343-BD5F-6CFB55C74AF6}"/>
    <dgm:cxn modelId="{2A39CC81-B2AA-A04E-970E-D3C5C8DB8B1B}" type="presOf" srcId="{568474A7-8E82-CF46-94D0-6F3270EA5464}" destId="{720E93E1-DF4F-5945-90FD-BB42B9F111F2}" srcOrd="0" destOrd="0" presId="urn:microsoft.com/office/officeart/2005/8/layout/venn2"/>
    <dgm:cxn modelId="{6B9817BF-EE69-C542-8173-F69089CABAF9}" type="presOf" srcId="{EA390849-814D-6E4E-80CF-D5570F553F7A}" destId="{8A4AE534-61DC-A541-A4C8-4B6E0F1FA58A}" srcOrd="1" destOrd="0" presId="urn:microsoft.com/office/officeart/2005/8/layout/venn2"/>
    <dgm:cxn modelId="{B428FAC2-271F-F843-96DC-6DC34018AC9E}" type="presOf" srcId="{5E9C7EF8-02DF-2F47-A47B-A8C43A234263}" destId="{F4B4744E-CA14-2B48-811C-277376C0C689}" srcOrd="1" destOrd="0" presId="urn:microsoft.com/office/officeart/2005/8/layout/venn2"/>
    <dgm:cxn modelId="{0ABF6CCA-00FB-8A4F-9CC9-8920DBDAFC26}" srcId="{97864DA3-0F21-064D-8F04-537B6A0E90A1}" destId="{568474A7-8E82-CF46-94D0-6F3270EA5464}" srcOrd="0" destOrd="0" parTransId="{D878C4E2-B527-F444-9E85-F4533F42F9B4}" sibTransId="{0848A10B-104A-D544-92C5-02D574505ED7}"/>
    <dgm:cxn modelId="{0DE512D0-2777-0F4A-A20F-66DEF5F48466}" type="presOf" srcId="{66C01BAA-07D0-FF4C-802D-83EA599F282B}" destId="{A9314148-D97B-EE44-8488-6E87A0C190F2}" srcOrd="0" destOrd="0" presId="urn:microsoft.com/office/officeart/2005/8/layout/venn2"/>
    <dgm:cxn modelId="{131403DF-0C55-074F-BECF-CDACCAA06781}" type="presOf" srcId="{EA390849-814D-6E4E-80CF-D5570F553F7A}" destId="{39BFA584-92A3-824C-905B-7F6C1E4010C4}" srcOrd="0" destOrd="0" presId="urn:microsoft.com/office/officeart/2005/8/layout/venn2"/>
    <dgm:cxn modelId="{CE897EE8-1E1F-2641-8AEB-7A92AA6B0C22}" type="presOf" srcId="{7B23C616-09A6-DA4F-8620-DF4DBFFB77E7}" destId="{D6248168-F2C0-F647-8CF7-2662D53D030F}" srcOrd="0" destOrd="0" presId="urn:microsoft.com/office/officeart/2005/8/layout/venn2"/>
    <dgm:cxn modelId="{14146145-DD47-8847-8E24-4A66BC19C0D3}" type="presParOf" srcId="{5FF6E6BE-91D0-2247-934D-983B9CBDA6CE}" destId="{D8A80135-B2DA-3E4E-A2E4-FA0D7CFD4EBC}" srcOrd="0" destOrd="0" presId="urn:microsoft.com/office/officeart/2005/8/layout/venn2"/>
    <dgm:cxn modelId="{972245E4-3667-8245-AD6D-0ACD7B04798D}" type="presParOf" srcId="{D8A80135-B2DA-3E4E-A2E4-FA0D7CFD4EBC}" destId="{720E93E1-DF4F-5945-90FD-BB42B9F111F2}" srcOrd="0" destOrd="0" presId="urn:microsoft.com/office/officeart/2005/8/layout/venn2"/>
    <dgm:cxn modelId="{10F70006-C00B-3845-96CB-CB4D2399180C}" type="presParOf" srcId="{D8A80135-B2DA-3E4E-A2E4-FA0D7CFD4EBC}" destId="{23EDCBDC-C666-C144-908B-761D71981EF4}" srcOrd="1" destOrd="0" presId="urn:microsoft.com/office/officeart/2005/8/layout/venn2"/>
    <dgm:cxn modelId="{72C1D8B8-3AC0-C441-997E-3527F794B1EC}" type="presParOf" srcId="{5FF6E6BE-91D0-2247-934D-983B9CBDA6CE}" destId="{3FAD0761-CC91-7B48-9709-DBE1F0F55F80}" srcOrd="1" destOrd="0" presId="urn:microsoft.com/office/officeart/2005/8/layout/venn2"/>
    <dgm:cxn modelId="{28805CE4-E162-104A-A5BC-E8429C5C5CE5}" type="presParOf" srcId="{3FAD0761-CC91-7B48-9709-DBE1F0F55F80}" destId="{39BFA584-92A3-824C-905B-7F6C1E4010C4}" srcOrd="0" destOrd="0" presId="urn:microsoft.com/office/officeart/2005/8/layout/venn2"/>
    <dgm:cxn modelId="{6DCD45C9-1C96-9C45-9669-3D9FE48C44A8}" type="presParOf" srcId="{3FAD0761-CC91-7B48-9709-DBE1F0F55F80}" destId="{8A4AE534-61DC-A541-A4C8-4B6E0F1FA58A}" srcOrd="1" destOrd="0" presId="urn:microsoft.com/office/officeart/2005/8/layout/venn2"/>
    <dgm:cxn modelId="{B31151A6-8F87-A443-97A1-D5609BBBFB1B}" type="presParOf" srcId="{5FF6E6BE-91D0-2247-934D-983B9CBDA6CE}" destId="{E4035826-C7CD-1541-820A-900292FB341D}" srcOrd="2" destOrd="0" presId="urn:microsoft.com/office/officeart/2005/8/layout/venn2"/>
    <dgm:cxn modelId="{203FB613-4F66-EA49-84FA-3BD642AD1E5C}" type="presParOf" srcId="{E4035826-C7CD-1541-820A-900292FB341D}" destId="{A9314148-D97B-EE44-8488-6E87A0C190F2}" srcOrd="0" destOrd="0" presId="urn:microsoft.com/office/officeart/2005/8/layout/venn2"/>
    <dgm:cxn modelId="{342B6A68-C9DA-234E-9B68-1603175A2A02}" type="presParOf" srcId="{E4035826-C7CD-1541-820A-900292FB341D}" destId="{7C93CD88-B495-6645-8162-18D882C9332C}" srcOrd="1" destOrd="0" presId="urn:microsoft.com/office/officeart/2005/8/layout/venn2"/>
    <dgm:cxn modelId="{2F3AB053-82A9-7D43-A319-687FFD03A79A}" type="presParOf" srcId="{5FF6E6BE-91D0-2247-934D-983B9CBDA6CE}" destId="{C44DA008-2516-B34A-8AFF-7C91211FA70E}" srcOrd="3" destOrd="0" presId="urn:microsoft.com/office/officeart/2005/8/layout/venn2"/>
    <dgm:cxn modelId="{9121067C-776D-DB42-AC9B-0FEFE55DD680}" type="presParOf" srcId="{C44DA008-2516-B34A-8AFF-7C91211FA70E}" destId="{0930A620-B330-CB42-A9A9-051DFA30AEAB}" srcOrd="0" destOrd="0" presId="urn:microsoft.com/office/officeart/2005/8/layout/venn2"/>
    <dgm:cxn modelId="{F478AE47-9C54-8D49-A459-7A03BC8A1F03}" type="presParOf" srcId="{C44DA008-2516-B34A-8AFF-7C91211FA70E}" destId="{F4B4744E-CA14-2B48-811C-277376C0C689}" srcOrd="1" destOrd="0" presId="urn:microsoft.com/office/officeart/2005/8/layout/venn2"/>
    <dgm:cxn modelId="{4B9508AE-79CB-A544-BA73-E6A8289CD3A2}" type="presParOf" srcId="{5FF6E6BE-91D0-2247-934D-983B9CBDA6CE}" destId="{2E0000AB-31F4-DF42-BC43-7BA31912D0E8}" srcOrd="4" destOrd="0" presId="urn:microsoft.com/office/officeart/2005/8/layout/venn2"/>
    <dgm:cxn modelId="{C7CDBDE8-D56B-A245-A13C-73F738637F0E}" type="presParOf" srcId="{2E0000AB-31F4-DF42-BC43-7BA31912D0E8}" destId="{D6248168-F2C0-F647-8CF7-2662D53D030F}" srcOrd="0" destOrd="0" presId="urn:microsoft.com/office/officeart/2005/8/layout/venn2"/>
    <dgm:cxn modelId="{C0B60C78-267E-914E-B53B-93F42C459F63}" type="presParOf" srcId="{2E0000AB-31F4-DF42-BC43-7BA31912D0E8}" destId="{396499B9-3148-904F-ABCC-CE1FAD057837}"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F7A919D-64EB-7F46-8A99-4915D9D6CFC4}"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4D12046D-D8BC-0F40-86FB-1EC18075098E}">
      <dgm:prSet/>
      <dgm:spPr/>
      <dgm:t>
        <a:bodyPr/>
        <a:lstStyle/>
        <a:p>
          <a:r>
            <a:rPr lang="en-CA" dirty="0">
              <a:solidFill>
                <a:schemeClr val="tx1"/>
              </a:solidFill>
            </a:rPr>
            <a:t>Initial Goals and Environment</a:t>
          </a:r>
        </a:p>
      </dgm:t>
    </dgm:pt>
    <dgm:pt modelId="{5136C2B5-714A-CF48-8A9B-80B43FA811B6}" type="parTrans" cxnId="{44C681CC-6CD4-5E40-9FD3-969C2C94707F}">
      <dgm:prSet/>
      <dgm:spPr/>
      <dgm:t>
        <a:bodyPr/>
        <a:lstStyle/>
        <a:p>
          <a:endParaRPr lang="en-US"/>
        </a:p>
      </dgm:t>
    </dgm:pt>
    <dgm:pt modelId="{E7978901-8DAE-1046-B7C7-8A36870FF508}" type="sibTrans" cxnId="{44C681CC-6CD4-5E40-9FD3-969C2C94707F}">
      <dgm:prSet/>
      <dgm:spPr/>
      <dgm:t>
        <a:bodyPr/>
        <a:lstStyle/>
        <a:p>
          <a:endParaRPr lang="en-US"/>
        </a:p>
      </dgm:t>
    </dgm:pt>
    <dgm:pt modelId="{F96848BD-AC6B-1D41-B322-169DC1AB96FC}">
      <dgm:prSet/>
      <dgm:spPr/>
      <dgm:t>
        <a:bodyPr/>
        <a:lstStyle/>
        <a:p>
          <a:r>
            <a:rPr lang="en-CA" dirty="0"/>
            <a:t>Ensure patient’s immediate safety as well as the safety of other individuals in the vicinity</a:t>
          </a:r>
        </a:p>
      </dgm:t>
    </dgm:pt>
    <dgm:pt modelId="{45004D11-FE82-0B49-A7E3-8159C5914004}" type="parTrans" cxnId="{B75F5796-04FF-6941-96CE-0E422C2D82DE}">
      <dgm:prSet/>
      <dgm:spPr/>
      <dgm:t>
        <a:bodyPr/>
        <a:lstStyle/>
        <a:p>
          <a:endParaRPr lang="en-US"/>
        </a:p>
      </dgm:t>
    </dgm:pt>
    <dgm:pt modelId="{9B9F7D7E-80AA-674D-ABF8-1344361266EA}" type="sibTrans" cxnId="{B75F5796-04FF-6941-96CE-0E422C2D82DE}">
      <dgm:prSet/>
      <dgm:spPr/>
      <dgm:t>
        <a:bodyPr/>
        <a:lstStyle/>
        <a:p>
          <a:endParaRPr lang="en-US"/>
        </a:p>
      </dgm:t>
    </dgm:pt>
    <dgm:pt modelId="{BF2DE194-B303-974B-8532-B857E1D7C8CE}">
      <dgm:prSet/>
      <dgm:spPr/>
      <dgm:t>
        <a:bodyPr/>
        <a:lstStyle/>
        <a:p>
          <a:r>
            <a:rPr lang="en-CA" dirty="0"/>
            <a:t>Provide reassurance and engage the patient in therapeutic relationship</a:t>
          </a:r>
        </a:p>
      </dgm:t>
    </dgm:pt>
    <dgm:pt modelId="{BB3BB581-5E4A-394A-A818-A8B250285B59}" type="parTrans" cxnId="{46A44A0D-429C-534C-A6C2-B77E7E2943C9}">
      <dgm:prSet/>
      <dgm:spPr/>
      <dgm:t>
        <a:bodyPr/>
        <a:lstStyle/>
        <a:p>
          <a:endParaRPr lang="en-US"/>
        </a:p>
      </dgm:t>
    </dgm:pt>
    <dgm:pt modelId="{3CD4633A-AF82-624A-9E14-2FD5F90A8C0F}" type="sibTrans" cxnId="{46A44A0D-429C-534C-A6C2-B77E7E2943C9}">
      <dgm:prSet/>
      <dgm:spPr/>
      <dgm:t>
        <a:bodyPr/>
        <a:lstStyle/>
        <a:p>
          <a:endParaRPr lang="en-US"/>
        </a:p>
      </dgm:t>
    </dgm:pt>
    <dgm:pt modelId="{DADEE770-1A6D-AD45-B7BE-FAAC7ECBED75}">
      <dgm:prSet/>
      <dgm:spPr/>
      <dgm:t>
        <a:bodyPr/>
        <a:lstStyle/>
        <a:p>
          <a:r>
            <a:rPr lang="en-CA" dirty="0"/>
            <a:t>Environment- quiet, low stimulus, consistent staffing, visible for constant observation</a:t>
          </a:r>
        </a:p>
      </dgm:t>
    </dgm:pt>
    <dgm:pt modelId="{4960AA49-FB85-9B4C-99A9-B26E5322D1E0}" type="parTrans" cxnId="{DF838C89-62F8-214E-BD37-FB44112233C5}">
      <dgm:prSet/>
      <dgm:spPr/>
      <dgm:t>
        <a:bodyPr/>
        <a:lstStyle/>
        <a:p>
          <a:endParaRPr lang="en-US"/>
        </a:p>
      </dgm:t>
    </dgm:pt>
    <dgm:pt modelId="{7F1D42B8-039A-0A45-918A-9A93180C7887}" type="sibTrans" cxnId="{DF838C89-62F8-214E-BD37-FB44112233C5}">
      <dgm:prSet/>
      <dgm:spPr/>
      <dgm:t>
        <a:bodyPr/>
        <a:lstStyle/>
        <a:p>
          <a:endParaRPr lang="en-US"/>
        </a:p>
      </dgm:t>
    </dgm:pt>
    <dgm:pt modelId="{83B61142-70F0-8840-BCF3-3DB58AF8630A}">
      <dgm:prSet/>
      <dgm:spPr/>
      <dgm:t>
        <a:bodyPr/>
        <a:lstStyle/>
        <a:p>
          <a:r>
            <a:rPr lang="en-CA" dirty="0">
              <a:solidFill>
                <a:schemeClr val="tx1"/>
              </a:solidFill>
            </a:rPr>
            <a:t>Medical Treatment for Agitation</a:t>
          </a:r>
        </a:p>
      </dgm:t>
    </dgm:pt>
    <dgm:pt modelId="{2B4012A6-616B-1042-9AD5-02AF84CC2142}" type="parTrans" cxnId="{35259FE3-D7DB-E94E-BE85-0604F1B934DE}">
      <dgm:prSet/>
      <dgm:spPr/>
      <dgm:t>
        <a:bodyPr/>
        <a:lstStyle/>
        <a:p>
          <a:endParaRPr lang="en-US"/>
        </a:p>
      </dgm:t>
    </dgm:pt>
    <dgm:pt modelId="{4C5B1A88-48A4-7F45-8707-8312D6EF7E9C}" type="sibTrans" cxnId="{35259FE3-D7DB-E94E-BE85-0604F1B934DE}">
      <dgm:prSet/>
      <dgm:spPr/>
      <dgm:t>
        <a:bodyPr/>
        <a:lstStyle/>
        <a:p>
          <a:endParaRPr lang="en-US"/>
        </a:p>
      </dgm:t>
    </dgm:pt>
    <dgm:pt modelId="{930A6194-7F91-594B-A364-2C5394147922}">
      <dgm:prSet/>
      <dgm:spPr/>
      <dgm:t>
        <a:bodyPr/>
        <a:lstStyle/>
        <a:p>
          <a:r>
            <a:rPr lang="en-CA" dirty="0"/>
            <a:t>Benzo’s first line +/- antipsychotic</a:t>
          </a:r>
        </a:p>
      </dgm:t>
    </dgm:pt>
    <dgm:pt modelId="{BAE3A827-D9CA-7047-A667-E3A53C05D158}" type="parTrans" cxnId="{FEE8E12A-5A97-9C47-8D20-CDD15E1C5026}">
      <dgm:prSet/>
      <dgm:spPr/>
      <dgm:t>
        <a:bodyPr/>
        <a:lstStyle/>
        <a:p>
          <a:endParaRPr lang="en-US"/>
        </a:p>
      </dgm:t>
    </dgm:pt>
    <dgm:pt modelId="{4202C6F3-41C6-F746-82C2-FEB27CC22756}" type="sibTrans" cxnId="{FEE8E12A-5A97-9C47-8D20-CDD15E1C5026}">
      <dgm:prSet/>
      <dgm:spPr/>
      <dgm:t>
        <a:bodyPr/>
        <a:lstStyle/>
        <a:p>
          <a:endParaRPr lang="en-US"/>
        </a:p>
      </dgm:t>
    </dgm:pt>
    <dgm:pt modelId="{B7A7CA54-21CD-C74B-BD91-4F8A5367570F}">
      <dgm:prSet/>
      <dgm:spPr/>
      <dgm:t>
        <a:bodyPr/>
        <a:lstStyle/>
        <a:p>
          <a:r>
            <a:rPr lang="en-CA">
              <a:solidFill>
                <a:schemeClr val="tx1"/>
              </a:solidFill>
            </a:rPr>
            <a:t>Nutritional/Hydration Status</a:t>
          </a:r>
        </a:p>
      </dgm:t>
    </dgm:pt>
    <dgm:pt modelId="{4E30755F-0173-AD47-ABDA-379F87368720}" type="parTrans" cxnId="{52E86774-81D8-2D4B-B971-011705F7D523}">
      <dgm:prSet/>
      <dgm:spPr/>
      <dgm:t>
        <a:bodyPr/>
        <a:lstStyle/>
        <a:p>
          <a:endParaRPr lang="en-US"/>
        </a:p>
      </dgm:t>
    </dgm:pt>
    <dgm:pt modelId="{12F8F2EB-5748-3E4A-BB21-C3968E61FC03}" type="sibTrans" cxnId="{52E86774-81D8-2D4B-B971-011705F7D523}">
      <dgm:prSet/>
      <dgm:spPr/>
      <dgm:t>
        <a:bodyPr/>
        <a:lstStyle/>
        <a:p>
          <a:endParaRPr lang="en-US"/>
        </a:p>
      </dgm:t>
    </dgm:pt>
    <dgm:pt modelId="{A5CF407E-3D29-9045-8D85-A5C93C59C7B5}">
      <dgm:prSet/>
      <dgm:spPr/>
      <dgm:t>
        <a:bodyPr/>
        <a:lstStyle/>
        <a:p>
          <a:r>
            <a:rPr lang="en-CA" dirty="0"/>
            <a:t>Encourage </a:t>
          </a:r>
          <a:r>
            <a:rPr lang="en-CA" dirty="0" err="1"/>
            <a:t>pt</a:t>
          </a:r>
          <a:r>
            <a:rPr lang="en-CA" dirty="0"/>
            <a:t> to drink/eat </a:t>
          </a:r>
        </a:p>
      </dgm:t>
    </dgm:pt>
    <dgm:pt modelId="{B6DE68FB-F991-CC47-9AAC-A0F378695AE6}" type="parTrans" cxnId="{2D60753A-1C7F-B543-A71B-21636B6AD910}">
      <dgm:prSet/>
      <dgm:spPr/>
      <dgm:t>
        <a:bodyPr/>
        <a:lstStyle/>
        <a:p>
          <a:endParaRPr lang="en-US"/>
        </a:p>
      </dgm:t>
    </dgm:pt>
    <dgm:pt modelId="{6A902467-C3E3-9F4D-B5E4-9B1884675923}" type="sibTrans" cxnId="{2D60753A-1C7F-B543-A71B-21636B6AD910}">
      <dgm:prSet/>
      <dgm:spPr/>
      <dgm:t>
        <a:bodyPr/>
        <a:lstStyle/>
        <a:p>
          <a:endParaRPr lang="en-US"/>
        </a:p>
      </dgm:t>
    </dgm:pt>
    <dgm:pt modelId="{0F14159E-A1CE-364C-869C-D87D2628289A}">
      <dgm:prSet/>
      <dgm:spPr/>
      <dgm:t>
        <a:bodyPr/>
        <a:lstStyle/>
        <a:p>
          <a:r>
            <a:rPr lang="en-CA" dirty="0"/>
            <a:t>Establish IV fluids/nutritional replacement</a:t>
          </a:r>
        </a:p>
      </dgm:t>
    </dgm:pt>
    <dgm:pt modelId="{6DD70C54-6713-6541-A835-47FA4FCDBEC8}" type="parTrans" cxnId="{481CB2A8-1424-3141-A29D-EC227E3C8BA5}">
      <dgm:prSet/>
      <dgm:spPr/>
      <dgm:t>
        <a:bodyPr/>
        <a:lstStyle/>
        <a:p>
          <a:endParaRPr lang="en-US"/>
        </a:p>
      </dgm:t>
    </dgm:pt>
    <dgm:pt modelId="{F689077D-874F-3846-BCB3-A7AD965DFAF7}" type="sibTrans" cxnId="{481CB2A8-1424-3141-A29D-EC227E3C8BA5}">
      <dgm:prSet/>
      <dgm:spPr/>
      <dgm:t>
        <a:bodyPr/>
        <a:lstStyle/>
        <a:p>
          <a:endParaRPr lang="en-US"/>
        </a:p>
      </dgm:t>
    </dgm:pt>
    <dgm:pt modelId="{15CD39EF-84C1-BC43-AB1C-F92D95899238}">
      <dgm:prSet/>
      <dgm:spPr/>
      <dgm:t>
        <a:bodyPr/>
        <a:lstStyle/>
        <a:p>
          <a:r>
            <a:rPr lang="en-CA" dirty="0" err="1"/>
            <a:t>VitB</a:t>
          </a:r>
          <a:r>
            <a:rPr lang="en-CA" dirty="0"/>
            <a:t> supplementation, Iron</a:t>
          </a:r>
        </a:p>
      </dgm:t>
    </dgm:pt>
    <dgm:pt modelId="{486BD1C0-EB7D-0846-A5F7-A513C4262DB5}" type="parTrans" cxnId="{B55CDBC8-C01E-1744-83CB-5174F34B9079}">
      <dgm:prSet/>
      <dgm:spPr/>
      <dgm:t>
        <a:bodyPr/>
        <a:lstStyle/>
        <a:p>
          <a:endParaRPr lang="en-US"/>
        </a:p>
      </dgm:t>
    </dgm:pt>
    <dgm:pt modelId="{EBB922FE-E65D-D948-A5A0-6D02E273AA4F}" type="sibTrans" cxnId="{B55CDBC8-C01E-1744-83CB-5174F34B9079}">
      <dgm:prSet/>
      <dgm:spPr/>
      <dgm:t>
        <a:bodyPr/>
        <a:lstStyle/>
        <a:p>
          <a:endParaRPr lang="en-US"/>
        </a:p>
      </dgm:t>
    </dgm:pt>
    <dgm:pt modelId="{708C2F08-A0CF-3E45-BE8A-D528A2BAF4CE}">
      <dgm:prSet/>
      <dgm:spPr/>
      <dgm:t>
        <a:bodyPr/>
        <a:lstStyle/>
        <a:p>
          <a:r>
            <a:rPr lang="en-CA" dirty="0">
              <a:solidFill>
                <a:schemeClr val="tx1"/>
              </a:solidFill>
            </a:rPr>
            <a:t>Assess for Other Medical Conditions</a:t>
          </a:r>
        </a:p>
      </dgm:t>
    </dgm:pt>
    <dgm:pt modelId="{9E514FC3-54A2-7143-A6A2-4F0EB8FAD1A7}" type="parTrans" cxnId="{9DF718F8-FACA-B340-A995-8904208A55D2}">
      <dgm:prSet/>
      <dgm:spPr/>
      <dgm:t>
        <a:bodyPr/>
        <a:lstStyle/>
        <a:p>
          <a:endParaRPr lang="en-US"/>
        </a:p>
      </dgm:t>
    </dgm:pt>
    <dgm:pt modelId="{FDBE97AD-FEE4-4D4B-B590-0735A86593BD}" type="sibTrans" cxnId="{9DF718F8-FACA-B340-A995-8904208A55D2}">
      <dgm:prSet/>
      <dgm:spPr/>
      <dgm:t>
        <a:bodyPr/>
        <a:lstStyle/>
        <a:p>
          <a:endParaRPr lang="en-US"/>
        </a:p>
      </dgm:t>
    </dgm:pt>
    <dgm:pt modelId="{FB7830B0-C9AF-5E43-9387-9E51E1AD4BFD}">
      <dgm:prSet/>
      <dgm:spPr/>
      <dgm:t>
        <a:bodyPr/>
        <a:lstStyle/>
        <a:p>
          <a:r>
            <a:rPr lang="en-CA" dirty="0" err="1"/>
            <a:t>HepC</a:t>
          </a:r>
          <a:r>
            <a:rPr lang="en-CA" dirty="0"/>
            <a:t>/HIV, endocarditis, mental health</a:t>
          </a:r>
        </a:p>
      </dgm:t>
    </dgm:pt>
    <dgm:pt modelId="{46C1E04B-0FEF-C74D-9EB6-8C87847825CE}" type="parTrans" cxnId="{77EDEBBD-843D-B645-9DD0-3469823434B9}">
      <dgm:prSet/>
      <dgm:spPr/>
      <dgm:t>
        <a:bodyPr/>
        <a:lstStyle/>
        <a:p>
          <a:endParaRPr lang="en-US"/>
        </a:p>
      </dgm:t>
    </dgm:pt>
    <dgm:pt modelId="{CA9B200D-2CEF-2941-B6E3-06AC28D7912A}" type="sibTrans" cxnId="{77EDEBBD-843D-B645-9DD0-3469823434B9}">
      <dgm:prSet/>
      <dgm:spPr/>
      <dgm:t>
        <a:bodyPr/>
        <a:lstStyle/>
        <a:p>
          <a:endParaRPr lang="en-US"/>
        </a:p>
      </dgm:t>
    </dgm:pt>
    <dgm:pt modelId="{3937E10A-97D7-FF40-B051-F464873AFC2D}">
      <dgm:prSet/>
      <dgm:spPr/>
      <dgm:t>
        <a:bodyPr/>
        <a:lstStyle/>
        <a:p>
          <a:r>
            <a:rPr lang="en-CA" dirty="0">
              <a:solidFill>
                <a:schemeClr val="tx1"/>
              </a:solidFill>
            </a:rPr>
            <a:t>Debrief Pt &amp; Link with Resources</a:t>
          </a:r>
        </a:p>
      </dgm:t>
    </dgm:pt>
    <dgm:pt modelId="{54A64E58-8FFB-5745-90D9-921D1D19B008}" type="parTrans" cxnId="{457F9D62-86B1-DC40-BAA5-9FB11BC0B9DE}">
      <dgm:prSet/>
      <dgm:spPr/>
      <dgm:t>
        <a:bodyPr/>
        <a:lstStyle/>
        <a:p>
          <a:endParaRPr lang="en-US"/>
        </a:p>
      </dgm:t>
    </dgm:pt>
    <dgm:pt modelId="{74602181-FEB8-B540-9445-A1C269F3BFFC}" type="sibTrans" cxnId="{457F9D62-86B1-DC40-BAA5-9FB11BC0B9DE}">
      <dgm:prSet/>
      <dgm:spPr/>
      <dgm:t>
        <a:bodyPr/>
        <a:lstStyle/>
        <a:p>
          <a:endParaRPr lang="en-US"/>
        </a:p>
      </dgm:t>
    </dgm:pt>
    <dgm:pt modelId="{419B1648-17EF-C146-8326-2FDFFCC06FB4}">
      <dgm:prSet/>
      <dgm:spPr/>
      <dgm:t>
        <a:bodyPr/>
        <a:lstStyle/>
        <a:p>
          <a:r>
            <a:rPr lang="en-CA" dirty="0"/>
            <a:t>Alcohol/Drug addiction services (AFM)</a:t>
          </a:r>
        </a:p>
      </dgm:t>
    </dgm:pt>
    <dgm:pt modelId="{C752E736-E20E-404C-93B5-DB27BE0E05B3}" type="parTrans" cxnId="{3877DF2D-D878-A849-9694-F37355E63438}">
      <dgm:prSet/>
      <dgm:spPr/>
      <dgm:t>
        <a:bodyPr/>
        <a:lstStyle/>
        <a:p>
          <a:endParaRPr lang="en-US"/>
        </a:p>
      </dgm:t>
    </dgm:pt>
    <dgm:pt modelId="{37B103A2-4809-BE44-8DE5-07C894D20F35}" type="sibTrans" cxnId="{3877DF2D-D878-A849-9694-F37355E63438}">
      <dgm:prSet/>
      <dgm:spPr/>
      <dgm:t>
        <a:bodyPr/>
        <a:lstStyle/>
        <a:p>
          <a:endParaRPr lang="en-US"/>
        </a:p>
      </dgm:t>
    </dgm:pt>
    <dgm:pt modelId="{6E82F500-F1FB-3640-9EB0-2619A32DBCD3}">
      <dgm:prSet/>
      <dgm:spPr/>
      <dgm:t>
        <a:bodyPr/>
        <a:lstStyle/>
        <a:p>
          <a:r>
            <a:rPr lang="en-CA" dirty="0"/>
            <a:t>Harm reduction services (Street Connections)</a:t>
          </a:r>
        </a:p>
      </dgm:t>
    </dgm:pt>
    <dgm:pt modelId="{2A41F744-C527-7B40-A2CC-AF0A698E45FD}" type="parTrans" cxnId="{F4BE002D-263C-B140-8032-55EB9B962300}">
      <dgm:prSet/>
      <dgm:spPr/>
      <dgm:t>
        <a:bodyPr/>
        <a:lstStyle/>
        <a:p>
          <a:endParaRPr lang="en-US"/>
        </a:p>
      </dgm:t>
    </dgm:pt>
    <dgm:pt modelId="{92FC6281-5A99-0F48-AB18-BB0BB5F5714E}" type="sibTrans" cxnId="{F4BE002D-263C-B140-8032-55EB9B962300}">
      <dgm:prSet/>
      <dgm:spPr/>
      <dgm:t>
        <a:bodyPr/>
        <a:lstStyle/>
        <a:p>
          <a:endParaRPr lang="en-US"/>
        </a:p>
      </dgm:t>
    </dgm:pt>
    <dgm:pt modelId="{CE234B11-97A6-2140-882E-9374A9FE03BA}">
      <dgm:prSet/>
      <dgm:spPr/>
      <dgm:t>
        <a:bodyPr/>
        <a:lstStyle/>
        <a:p>
          <a:r>
            <a:rPr lang="en-CA" dirty="0"/>
            <a:t>Mental health referral</a:t>
          </a:r>
        </a:p>
      </dgm:t>
    </dgm:pt>
    <dgm:pt modelId="{FC43A2B9-1595-0843-B990-DCFE27418DC4}" type="parTrans" cxnId="{FC356CBB-C2ED-1F41-986E-53A1386EEDDF}">
      <dgm:prSet/>
      <dgm:spPr/>
      <dgm:t>
        <a:bodyPr/>
        <a:lstStyle/>
        <a:p>
          <a:endParaRPr lang="en-US"/>
        </a:p>
      </dgm:t>
    </dgm:pt>
    <dgm:pt modelId="{02A55B87-40A1-3E49-9DA3-DEA58E5D6991}" type="sibTrans" cxnId="{FC356CBB-C2ED-1F41-986E-53A1386EEDDF}">
      <dgm:prSet/>
      <dgm:spPr/>
      <dgm:t>
        <a:bodyPr/>
        <a:lstStyle/>
        <a:p>
          <a:endParaRPr lang="en-US"/>
        </a:p>
      </dgm:t>
    </dgm:pt>
    <dgm:pt modelId="{782CB443-F17A-B547-A2BC-9BB5C9B0EC52}">
      <dgm:prSet/>
      <dgm:spPr/>
      <dgm:t>
        <a:bodyPr/>
        <a:lstStyle/>
        <a:p>
          <a:r>
            <a:rPr lang="en-CA" dirty="0"/>
            <a:t>Monitoring</a:t>
          </a:r>
        </a:p>
      </dgm:t>
    </dgm:pt>
    <dgm:pt modelId="{87F9EDF8-782B-8345-A1D3-DE92E33F0EC6}" type="parTrans" cxnId="{5E8F60D6-980E-AF43-A811-267935140AB4}">
      <dgm:prSet/>
      <dgm:spPr/>
      <dgm:t>
        <a:bodyPr/>
        <a:lstStyle/>
        <a:p>
          <a:endParaRPr lang="en-US"/>
        </a:p>
      </dgm:t>
    </dgm:pt>
    <dgm:pt modelId="{06EB1ADA-1F06-8F41-941C-ED536EECD49E}" type="sibTrans" cxnId="{5E8F60D6-980E-AF43-A811-267935140AB4}">
      <dgm:prSet/>
      <dgm:spPr/>
      <dgm:t>
        <a:bodyPr/>
        <a:lstStyle/>
        <a:p>
          <a:endParaRPr lang="en-US"/>
        </a:p>
      </dgm:t>
    </dgm:pt>
    <dgm:pt modelId="{0B761AC6-D6DF-DE40-9D0F-75E138B095AE}">
      <dgm:prSet/>
      <dgm:spPr/>
      <dgm:t>
        <a:bodyPr/>
        <a:lstStyle/>
        <a:p>
          <a:r>
            <a:rPr lang="en-CA" dirty="0"/>
            <a:t>Correct any electrolyte abnormalities</a:t>
          </a:r>
        </a:p>
      </dgm:t>
    </dgm:pt>
    <dgm:pt modelId="{A4CDC6A2-E455-A14F-8568-6B71A921D94D}" type="parTrans" cxnId="{4A4D794B-45DF-7C45-91A8-11FB9C066105}">
      <dgm:prSet/>
      <dgm:spPr/>
      <dgm:t>
        <a:bodyPr/>
        <a:lstStyle/>
        <a:p>
          <a:endParaRPr lang="en-US"/>
        </a:p>
      </dgm:t>
    </dgm:pt>
    <dgm:pt modelId="{F61B890B-A964-2B4E-A31D-A020EEDD7235}" type="sibTrans" cxnId="{4A4D794B-45DF-7C45-91A8-11FB9C066105}">
      <dgm:prSet/>
      <dgm:spPr/>
      <dgm:t>
        <a:bodyPr/>
        <a:lstStyle/>
        <a:p>
          <a:endParaRPr lang="en-US"/>
        </a:p>
      </dgm:t>
    </dgm:pt>
    <dgm:pt modelId="{E29AE7D2-D94B-474C-A3F8-47B477D99179}" type="pres">
      <dgm:prSet presAssocID="{AF7A919D-64EB-7F46-8A99-4915D9D6CFC4}" presName="Name0" presStyleCnt="0">
        <dgm:presLayoutVars>
          <dgm:dir/>
          <dgm:animLvl val="lvl"/>
          <dgm:resizeHandles val="exact"/>
        </dgm:presLayoutVars>
      </dgm:prSet>
      <dgm:spPr/>
    </dgm:pt>
    <dgm:pt modelId="{F452FF27-D1A3-A94A-8519-EEEA4A96EC52}" type="pres">
      <dgm:prSet presAssocID="{4D12046D-D8BC-0F40-86FB-1EC18075098E}" presName="linNode" presStyleCnt="0"/>
      <dgm:spPr/>
    </dgm:pt>
    <dgm:pt modelId="{3513D1D8-C89A-6740-AE16-B1A07055B542}" type="pres">
      <dgm:prSet presAssocID="{4D12046D-D8BC-0F40-86FB-1EC18075098E}" presName="parentText" presStyleLbl="node1" presStyleIdx="0" presStyleCnt="5" custLinFactNeighborX="-404">
        <dgm:presLayoutVars>
          <dgm:chMax val="1"/>
          <dgm:bulletEnabled val="1"/>
        </dgm:presLayoutVars>
      </dgm:prSet>
      <dgm:spPr/>
    </dgm:pt>
    <dgm:pt modelId="{A46F6500-C464-CC48-A170-9C5FBA0366E5}" type="pres">
      <dgm:prSet presAssocID="{4D12046D-D8BC-0F40-86FB-1EC18075098E}" presName="descendantText" presStyleLbl="alignAccFollowNode1" presStyleIdx="0" presStyleCnt="5" custScaleY="295293" custLinFactNeighborY="13958">
        <dgm:presLayoutVars>
          <dgm:bulletEnabled val="1"/>
        </dgm:presLayoutVars>
      </dgm:prSet>
      <dgm:spPr/>
    </dgm:pt>
    <dgm:pt modelId="{0EA13447-CA4A-DB40-9681-5318DC342C9D}" type="pres">
      <dgm:prSet presAssocID="{E7978901-8DAE-1046-B7C7-8A36870FF508}" presName="sp" presStyleCnt="0"/>
      <dgm:spPr/>
    </dgm:pt>
    <dgm:pt modelId="{257E84FD-E5A1-514C-B36D-8E38501A333F}" type="pres">
      <dgm:prSet presAssocID="{83B61142-70F0-8840-BCF3-3DB58AF8630A}" presName="linNode" presStyleCnt="0"/>
      <dgm:spPr/>
    </dgm:pt>
    <dgm:pt modelId="{53F144C0-446B-8C42-84AC-E1982E55EA96}" type="pres">
      <dgm:prSet presAssocID="{83B61142-70F0-8840-BCF3-3DB58AF8630A}" presName="parentText" presStyleLbl="node1" presStyleIdx="1" presStyleCnt="5" custLinFactNeighborX="-404">
        <dgm:presLayoutVars>
          <dgm:chMax val="1"/>
          <dgm:bulletEnabled val="1"/>
        </dgm:presLayoutVars>
      </dgm:prSet>
      <dgm:spPr/>
    </dgm:pt>
    <dgm:pt modelId="{2D10ED11-D16A-6C4D-887D-BCCDCC2FE5F4}" type="pres">
      <dgm:prSet presAssocID="{83B61142-70F0-8840-BCF3-3DB58AF8630A}" presName="descendantText" presStyleLbl="alignAccFollowNode1" presStyleIdx="1" presStyleCnt="5" custScaleY="295293" custLinFactNeighborY="5626">
        <dgm:presLayoutVars>
          <dgm:bulletEnabled val="1"/>
        </dgm:presLayoutVars>
      </dgm:prSet>
      <dgm:spPr/>
    </dgm:pt>
    <dgm:pt modelId="{2C0B82A9-AF2A-9540-954C-ED8BE0C2306B}" type="pres">
      <dgm:prSet presAssocID="{4C5B1A88-48A4-7F45-8707-8312D6EF7E9C}" presName="sp" presStyleCnt="0"/>
      <dgm:spPr/>
    </dgm:pt>
    <dgm:pt modelId="{D6A61D7D-7C77-5742-9ECA-62D442BE29A4}" type="pres">
      <dgm:prSet presAssocID="{B7A7CA54-21CD-C74B-BD91-4F8A5367570F}" presName="linNode" presStyleCnt="0"/>
      <dgm:spPr/>
    </dgm:pt>
    <dgm:pt modelId="{3E05DECF-2A1C-884C-936F-C443A1FBA49D}" type="pres">
      <dgm:prSet presAssocID="{B7A7CA54-21CD-C74B-BD91-4F8A5367570F}" presName="parentText" presStyleLbl="node1" presStyleIdx="2" presStyleCnt="5" custLinFactNeighborX="-404">
        <dgm:presLayoutVars>
          <dgm:chMax val="1"/>
          <dgm:bulletEnabled val="1"/>
        </dgm:presLayoutVars>
      </dgm:prSet>
      <dgm:spPr/>
    </dgm:pt>
    <dgm:pt modelId="{7B4DB852-31A1-3D40-B8E6-AB2FCD414DEC}" type="pres">
      <dgm:prSet presAssocID="{B7A7CA54-21CD-C74B-BD91-4F8A5367570F}" presName="descendantText" presStyleLbl="alignAccFollowNode1" presStyleIdx="2" presStyleCnt="5" custScaleY="295293" custLinFactNeighborY="5626">
        <dgm:presLayoutVars>
          <dgm:bulletEnabled val="1"/>
        </dgm:presLayoutVars>
      </dgm:prSet>
      <dgm:spPr/>
    </dgm:pt>
    <dgm:pt modelId="{7EEE6423-C7C5-3C48-B477-F5F880726DF4}" type="pres">
      <dgm:prSet presAssocID="{12F8F2EB-5748-3E4A-BB21-C3968E61FC03}" presName="sp" presStyleCnt="0"/>
      <dgm:spPr/>
    </dgm:pt>
    <dgm:pt modelId="{616A42A0-04AB-E84E-8950-805240A5AB4B}" type="pres">
      <dgm:prSet presAssocID="{708C2F08-A0CF-3E45-BE8A-D528A2BAF4CE}" presName="linNode" presStyleCnt="0"/>
      <dgm:spPr/>
    </dgm:pt>
    <dgm:pt modelId="{7CCFEF73-2F20-8E49-95F6-C54639D68982}" type="pres">
      <dgm:prSet presAssocID="{708C2F08-A0CF-3E45-BE8A-D528A2BAF4CE}" presName="parentText" presStyleLbl="node1" presStyleIdx="3" presStyleCnt="5" custLinFactNeighborX="-404">
        <dgm:presLayoutVars>
          <dgm:chMax val="1"/>
          <dgm:bulletEnabled val="1"/>
        </dgm:presLayoutVars>
      </dgm:prSet>
      <dgm:spPr/>
    </dgm:pt>
    <dgm:pt modelId="{8DFC7480-5A08-754A-BF05-D7C8F1149FD7}" type="pres">
      <dgm:prSet presAssocID="{708C2F08-A0CF-3E45-BE8A-D528A2BAF4CE}" presName="descendantText" presStyleLbl="alignAccFollowNode1" presStyleIdx="3" presStyleCnt="5" custScaleY="295293" custLinFactNeighborY="1461">
        <dgm:presLayoutVars>
          <dgm:bulletEnabled val="1"/>
        </dgm:presLayoutVars>
      </dgm:prSet>
      <dgm:spPr/>
    </dgm:pt>
    <dgm:pt modelId="{727846A0-F27A-0742-9B3D-B27B8A1B2628}" type="pres">
      <dgm:prSet presAssocID="{FDBE97AD-FEE4-4D4B-B590-0735A86593BD}" presName="sp" presStyleCnt="0"/>
      <dgm:spPr/>
    </dgm:pt>
    <dgm:pt modelId="{610126C8-8C40-9345-B9A6-B0BD1F0636A2}" type="pres">
      <dgm:prSet presAssocID="{3937E10A-97D7-FF40-B051-F464873AFC2D}" presName="linNode" presStyleCnt="0"/>
      <dgm:spPr/>
    </dgm:pt>
    <dgm:pt modelId="{4F6F5651-7F37-5849-8F5E-3F1400095188}" type="pres">
      <dgm:prSet presAssocID="{3937E10A-97D7-FF40-B051-F464873AFC2D}" presName="parentText" presStyleLbl="node1" presStyleIdx="4" presStyleCnt="5" custLinFactNeighborX="-404">
        <dgm:presLayoutVars>
          <dgm:chMax val="1"/>
          <dgm:bulletEnabled val="1"/>
        </dgm:presLayoutVars>
      </dgm:prSet>
      <dgm:spPr/>
    </dgm:pt>
    <dgm:pt modelId="{412C7D48-8BE3-8245-AF97-C3A5FFE63C4E}" type="pres">
      <dgm:prSet presAssocID="{3937E10A-97D7-FF40-B051-F464873AFC2D}" presName="descendantText" presStyleLbl="alignAccFollowNode1" presStyleIdx="4" presStyleCnt="5" custScaleY="295293" custLinFactNeighborY="0">
        <dgm:presLayoutVars>
          <dgm:bulletEnabled val="1"/>
        </dgm:presLayoutVars>
      </dgm:prSet>
      <dgm:spPr/>
    </dgm:pt>
  </dgm:ptLst>
  <dgm:cxnLst>
    <dgm:cxn modelId="{46A44A0D-429C-534C-A6C2-B77E7E2943C9}" srcId="{4D12046D-D8BC-0F40-86FB-1EC18075098E}" destId="{BF2DE194-B303-974B-8532-B857E1D7C8CE}" srcOrd="1" destOrd="0" parTransId="{BB3BB581-5E4A-394A-A818-A8B250285B59}" sibTransId="{3CD4633A-AF82-624A-9E14-2FD5F90A8C0F}"/>
    <dgm:cxn modelId="{B20D690E-3F73-1E4A-AC2B-B41A40244B13}" type="presOf" srcId="{419B1648-17EF-C146-8326-2FDFFCC06FB4}" destId="{412C7D48-8BE3-8245-AF97-C3A5FFE63C4E}" srcOrd="0" destOrd="0" presId="urn:microsoft.com/office/officeart/2005/8/layout/vList5"/>
    <dgm:cxn modelId="{CC529D28-840E-1241-B443-9B906CDA4331}" type="presOf" srcId="{0F14159E-A1CE-364C-869C-D87D2628289A}" destId="{7B4DB852-31A1-3D40-B8E6-AB2FCD414DEC}" srcOrd="0" destOrd="1" presId="urn:microsoft.com/office/officeart/2005/8/layout/vList5"/>
    <dgm:cxn modelId="{FEE8E12A-5A97-9C47-8D20-CDD15E1C5026}" srcId="{83B61142-70F0-8840-BCF3-3DB58AF8630A}" destId="{930A6194-7F91-594B-A364-2C5394147922}" srcOrd="0" destOrd="0" parTransId="{BAE3A827-D9CA-7047-A667-E3A53C05D158}" sibTransId="{4202C6F3-41C6-F746-82C2-FEB27CC22756}"/>
    <dgm:cxn modelId="{F4BE002D-263C-B140-8032-55EB9B962300}" srcId="{3937E10A-97D7-FF40-B051-F464873AFC2D}" destId="{6E82F500-F1FB-3640-9EB0-2619A32DBCD3}" srcOrd="1" destOrd="0" parTransId="{2A41F744-C527-7B40-A2CC-AF0A698E45FD}" sibTransId="{92FC6281-5A99-0F48-AB18-BB0BB5F5714E}"/>
    <dgm:cxn modelId="{3877DF2D-D878-A849-9694-F37355E63438}" srcId="{3937E10A-97D7-FF40-B051-F464873AFC2D}" destId="{419B1648-17EF-C146-8326-2FDFFCC06FB4}" srcOrd="0" destOrd="0" parTransId="{C752E736-E20E-404C-93B5-DB27BE0E05B3}" sibTransId="{37B103A2-4809-BE44-8DE5-07C894D20F35}"/>
    <dgm:cxn modelId="{49ED2137-9BEF-C347-ABA3-090AE9E72D6A}" type="presOf" srcId="{4D12046D-D8BC-0F40-86FB-1EC18075098E}" destId="{3513D1D8-C89A-6740-AE16-B1A07055B542}" srcOrd="0" destOrd="0" presId="urn:microsoft.com/office/officeart/2005/8/layout/vList5"/>
    <dgm:cxn modelId="{2D60753A-1C7F-B543-A71B-21636B6AD910}" srcId="{B7A7CA54-21CD-C74B-BD91-4F8A5367570F}" destId="{A5CF407E-3D29-9045-8D85-A5C93C59C7B5}" srcOrd="0" destOrd="0" parTransId="{B6DE68FB-F991-CC47-9AAC-A0F378695AE6}" sibTransId="{6A902467-C3E3-9F4D-B5E4-9B1884675923}"/>
    <dgm:cxn modelId="{F002833C-D9B1-CD4B-9433-84ABCC89FB20}" type="presOf" srcId="{CE234B11-97A6-2140-882E-9374A9FE03BA}" destId="{412C7D48-8BE3-8245-AF97-C3A5FFE63C4E}" srcOrd="0" destOrd="2" presId="urn:microsoft.com/office/officeart/2005/8/layout/vList5"/>
    <dgm:cxn modelId="{4A4D794B-45DF-7C45-91A8-11FB9C066105}" srcId="{B7A7CA54-21CD-C74B-BD91-4F8A5367570F}" destId="{0B761AC6-D6DF-DE40-9D0F-75E138B095AE}" srcOrd="2" destOrd="0" parTransId="{A4CDC6A2-E455-A14F-8568-6B71A921D94D}" sibTransId="{F61B890B-A964-2B4E-A31D-A020EEDD7235}"/>
    <dgm:cxn modelId="{BD304652-241E-9140-AC20-5CD6D399E236}" type="presOf" srcId="{FB7830B0-C9AF-5E43-9387-9E51E1AD4BFD}" destId="{8DFC7480-5A08-754A-BF05-D7C8F1149FD7}" srcOrd="0" destOrd="0" presId="urn:microsoft.com/office/officeart/2005/8/layout/vList5"/>
    <dgm:cxn modelId="{974BC353-62B3-B448-9579-3D5EB559F936}" type="presOf" srcId="{6E82F500-F1FB-3640-9EB0-2619A32DBCD3}" destId="{412C7D48-8BE3-8245-AF97-C3A5FFE63C4E}" srcOrd="0" destOrd="1" presId="urn:microsoft.com/office/officeart/2005/8/layout/vList5"/>
    <dgm:cxn modelId="{457F9D62-86B1-DC40-BAA5-9FB11BC0B9DE}" srcId="{AF7A919D-64EB-7F46-8A99-4915D9D6CFC4}" destId="{3937E10A-97D7-FF40-B051-F464873AFC2D}" srcOrd="4" destOrd="0" parTransId="{54A64E58-8FFB-5745-90D9-921D1D19B008}" sibTransId="{74602181-FEB8-B540-9445-A1C269F3BFFC}"/>
    <dgm:cxn modelId="{41E67363-6D33-CC46-8C62-0D7368B2589B}" type="presOf" srcId="{930A6194-7F91-594B-A364-2C5394147922}" destId="{2D10ED11-D16A-6C4D-887D-BCCDCC2FE5F4}" srcOrd="0" destOrd="0" presId="urn:microsoft.com/office/officeart/2005/8/layout/vList5"/>
    <dgm:cxn modelId="{04A38C63-6D3B-9140-B3BA-550C323F581B}" type="presOf" srcId="{BF2DE194-B303-974B-8532-B857E1D7C8CE}" destId="{A46F6500-C464-CC48-A170-9C5FBA0366E5}" srcOrd="0" destOrd="1" presId="urn:microsoft.com/office/officeart/2005/8/layout/vList5"/>
    <dgm:cxn modelId="{F90B4170-1B5B-B340-93DC-E2450C23F6EA}" type="presOf" srcId="{DADEE770-1A6D-AD45-B7BE-FAAC7ECBED75}" destId="{A46F6500-C464-CC48-A170-9C5FBA0366E5}" srcOrd="0" destOrd="2" presId="urn:microsoft.com/office/officeart/2005/8/layout/vList5"/>
    <dgm:cxn modelId="{52E86774-81D8-2D4B-B971-011705F7D523}" srcId="{AF7A919D-64EB-7F46-8A99-4915D9D6CFC4}" destId="{B7A7CA54-21CD-C74B-BD91-4F8A5367570F}" srcOrd="2" destOrd="0" parTransId="{4E30755F-0173-AD47-ABDA-379F87368720}" sibTransId="{12F8F2EB-5748-3E4A-BB21-C3968E61FC03}"/>
    <dgm:cxn modelId="{1CF9837B-1CF1-2047-B123-418C1187D051}" type="presOf" srcId="{A5CF407E-3D29-9045-8D85-A5C93C59C7B5}" destId="{7B4DB852-31A1-3D40-B8E6-AB2FCD414DEC}" srcOrd="0" destOrd="0" presId="urn:microsoft.com/office/officeart/2005/8/layout/vList5"/>
    <dgm:cxn modelId="{DF838C89-62F8-214E-BD37-FB44112233C5}" srcId="{4D12046D-D8BC-0F40-86FB-1EC18075098E}" destId="{DADEE770-1A6D-AD45-B7BE-FAAC7ECBED75}" srcOrd="2" destOrd="0" parTransId="{4960AA49-FB85-9B4C-99A9-B26E5322D1E0}" sibTransId="{7F1D42B8-039A-0A45-918A-9A93180C7887}"/>
    <dgm:cxn modelId="{6D5A088E-4839-0648-9C8F-02E132813A3B}" type="presOf" srcId="{15CD39EF-84C1-BC43-AB1C-F92D95899238}" destId="{7B4DB852-31A1-3D40-B8E6-AB2FCD414DEC}" srcOrd="0" destOrd="3" presId="urn:microsoft.com/office/officeart/2005/8/layout/vList5"/>
    <dgm:cxn modelId="{B75F5796-04FF-6941-96CE-0E422C2D82DE}" srcId="{4D12046D-D8BC-0F40-86FB-1EC18075098E}" destId="{F96848BD-AC6B-1D41-B322-169DC1AB96FC}" srcOrd="0" destOrd="0" parTransId="{45004D11-FE82-0B49-A7E3-8159C5914004}" sibTransId="{9B9F7D7E-80AA-674D-ABF8-1344361266EA}"/>
    <dgm:cxn modelId="{481CB2A8-1424-3141-A29D-EC227E3C8BA5}" srcId="{B7A7CA54-21CD-C74B-BD91-4F8A5367570F}" destId="{0F14159E-A1CE-364C-869C-D87D2628289A}" srcOrd="1" destOrd="0" parTransId="{6DD70C54-6713-6541-A835-47FA4FCDBEC8}" sibTransId="{F689077D-874F-3846-BCB3-A7AD965DFAF7}"/>
    <dgm:cxn modelId="{A11CF3AE-A838-9D43-B901-8BBCB0344049}" type="presOf" srcId="{F96848BD-AC6B-1D41-B322-169DC1AB96FC}" destId="{A46F6500-C464-CC48-A170-9C5FBA0366E5}" srcOrd="0" destOrd="0" presId="urn:microsoft.com/office/officeart/2005/8/layout/vList5"/>
    <dgm:cxn modelId="{9491A2B0-A044-0A42-8854-8D0A53E60F21}" type="presOf" srcId="{3937E10A-97D7-FF40-B051-F464873AFC2D}" destId="{4F6F5651-7F37-5849-8F5E-3F1400095188}" srcOrd="0" destOrd="0" presId="urn:microsoft.com/office/officeart/2005/8/layout/vList5"/>
    <dgm:cxn modelId="{B8E911B5-CC32-FD43-956C-EC7B1248FC1C}" type="presOf" srcId="{782CB443-F17A-B547-A2BC-9BB5C9B0EC52}" destId="{2D10ED11-D16A-6C4D-887D-BCCDCC2FE5F4}" srcOrd="0" destOrd="1" presId="urn:microsoft.com/office/officeart/2005/8/layout/vList5"/>
    <dgm:cxn modelId="{FC356CBB-C2ED-1F41-986E-53A1386EEDDF}" srcId="{3937E10A-97D7-FF40-B051-F464873AFC2D}" destId="{CE234B11-97A6-2140-882E-9374A9FE03BA}" srcOrd="2" destOrd="0" parTransId="{FC43A2B9-1595-0843-B990-DCFE27418DC4}" sibTransId="{02A55B87-40A1-3E49-9DA3-DEA58E5D6991}"/>
    <dgm:cxn modelId="{77EDEBBD-843D-B645-9DD0-3469823434B9}" srcId="{708C2F08-A0CF-3E45-BE8A-D528A2BAF4CE}" destId="{FB7830B0-C9AF-5E43-9387-9E51E1AD4BFD}" srcOrd="0" destOrd="0" parTransId="{46C1E04B-0FEF-C74D-9EB6-8C87847825CE}" sibTransId="{CA9B200D-2CEF-2941-B6E3-06AC28D7912A}"/>
    <dgm:cxn modelId="{C3F914C2-F87F-1F49-A39B-30E2B96F94CA}" type="presOf" srcId="{83B61142-70F0-8840-BCF3-3DB58AF8630A}" destId="{53F144C0-446B-8C42-84AC-E1982E55EA96}" srcOrd="0" destOrd="0" presId="urn:microsoft.com/office/officeart/2005/8/layout/vList5"/>
    <dgm:cxn modelId="{B55CDBC8-C01E-1744-83CB-5174F34B9079}" srcId="{B7A7CA54-21CD-C74B-BD91-4F8A5367570F}" destId="{15CD39EF-84C1-BC43-AB1C-F92D95899238}" srcOrd="3" destOrd="0" parTransId="{486BD1C0-EB7D-0846-A5F7-A513C4262DB5}" sibTransId="{EBB922FE-E65D-D948-A5A0-6D02E273AA4F}"/>
    <dgm:cxn modelId="{573315CB-3121-9A4A-8B93-C94B9A4169B1}" type="presOf" srcId="{0B761AC6-D6DF-DE40-9D0F-75E138B095AE}" destId="{7B4DB852-31A1-3D40-B8E6-AB2FCD414DEC}" srcOrd="0" destOrd="2" presId="urn:microsoft.com/office/officeart/2005/8/layout/vList5"/>
    <dgm:cxn modelId="{44C681CC-6CD4-5E40-9FD3-969C2C94707F}" srcId="{AF7A919D-64EB-7F46-8A99-4915D9D6CFC4}" destId="{4D12046D-D8BC-0F40-86FB-1EC18075098E}" srcOrd="0" destOrd="0" parTransId="{5136C2B5-714A-CF48-8A9B-80B43FA811B6}" sibTransId="{E7978901-8DAE-1046-B7C7-8A36870FF508}"/>
    <dgm:cxn modelId="{75E7ABCC-EA33-6547-8AEF-B8FADC0D0983}" type="presOf" srcId="{B7A7CA54-21CD-C74B-BD91-4F8A5367570F}" destId="{3E05DECF-2A1C-884C-936F-C443A1FBA49D}" srcOrd="0" destOrd="0" presId="urn:microsoft.com/office/officeart/2005/8/layout/vList5"/>
    <dgm:cxn modelId="{5E8F60D6-980E-AF43-A811-267935140AB4}" srcId="{83B61142-70F0-8840-BCF3-3DB58AF8630A}" destId="{782CB443-F17A-B547-A2BC-9BB5C9B0EC52}" srcOrd="1" destOrd="0" parTransId="{87F9EDF8-782B-8345-A1D3-DE92E33F0EC6}" sibTransId="{06EB1ADA-1F06-8F41-941C-ED536EECD49E}"/>
    <dgm:cxn modelId="{1AC330DF-962F-974E-BF88-51274B47C12F}" type="presOf" srcId="{708C2F08-A0CF-3E45-BE8A-D528A2BAF4CE}" destId="{7CCFEF73-2F20-8E49-95F6-C54639D68982}" srcOrd="0" destOrd="0" presId="urn:microsoft.com/office/officeart/2005/8/layout/vList5"/>
    <dgm:cxn modelId="{35259FE3-D7DB-E94E-BE85-0604F1B934DE}" srcId="{AF7A919D-64EB-7F46-8A99-4915D9D6CFC4}" destId="{83B61142-70F0-8840-BCF3-3DB58AF8630A}" srcOrd="1" destOrd="0" parTransId="{2B4012A6-616B-1042-9AD5-02AF84CC2142}" sibTransId="{4C5B1A88-48A4-7F45-8707-8312D6EF7E9C}"/>
    <dgm:cxn modelId="{9DF718F8-FACA-B340-A995-8904208A55D2}" srcId="{AF7A919D-64EB-7F46-8A99-4915D9D6CFC4}" destId="{708C2F08-A0CF-3E45-BE8A-D528A2BAF4CE}" srcOrd="3" destOrd="0" parTransId="{9E514FC3-54A2-7143-A6A2-4F0EB8FAD1A7}" sibTransId="{FDBE97AD-FEE4-4D4B-B590-0735A86593BD}"/>
    <dgm:cxn modelId="{208B1CF8-0692-C94A-A64A-597CE4CB7037}" type="presOf" srcId="{AF7A919D-64EB-7F46-8A99-4915D9D6CFC4}" destId="{E29AE7D2-D94B-474C-A3F8-47B477D99179}" srcOrd="0" destOrd="0" presId="urn:microsoft.com/office/officeart/2005/8/layout/vList5"/>
    <dgm:cxn modelId="{782D9ADC-7821-2F41-A696-DE68EC965B31}" type="presParOf" srcId="{E29AE7D2-D94B-474C-A3F8-47B477D99179}" destId="{F452FF27-D1A3-A94A-8519-EEEA4A96EC52}" srcOrd="0" destOrd="0" presId="urn:microsoft.com/office/officeart/2005/8/layout/vList5"/>
    <dgm:cxn modelId="{51BB838B-B4E2-0C4C-B235-4C21EDA31F68}" type="presParOf" srcId="{F452FF27-D1A3-A94A-8519-EEEA4A96EC52}" destId="{3513D1D8-C89A-6740-AE16-B1A07055B542}" srcOrd="0" destOrd="0" presId="urn:microsoft.com/office/officeart/2005/8/layout/vList5"/>
    <dgm:cxn modelId="{94EE1172-E79F-1249-BFF6-97E21C6AC068}" type="presParOf" srcId="{F452FF27-D1A3-A94A-8519-EEEA4A96EC52}" destId="{A46F6500-C464-CC48-A170-9C5FBA0366E5}" srcOrd="1" destOrd="0" presId="urn:microsoft.com/office/officeart/2005/8/layout/vList5"/>
    <dgm:cxn modelId="{613C142D-E105-5448-B199-29E5725001A2}" type="presParOf" srcId="{E29AE7D2-D94B-474C-A3F8-47B477D99179}" destId="{0EA13447-CA4A-DB40-9681-5318DC342C9D}" srcOrd="1" destOrd="0" presId="urn:microsoft.com/office/officeart/2005/8/layout/vList5"/>
    <dgm:cxn modelId="{C7F4DE3B-C16B-7B49-B810-46C26F1A970A}" type="presParOf" srcId="{E29AE7D2-D94B-474C-A3F8-47B477D99179}" destId="{257E84FD-E5A1-514C-B36D-8E38501A333F}" srcOrd="2" destOrd="0" presId="urn:microsoft.com/office/officeart/2005/8/layout/vList5"/>
    <dgm:cxn modelId="{28E74170-1A83-C147-8F7F-1B509CAF1EFD}" type="presParOf" srcId="{257E84FD-E5A1-514C-B36D-8E38501A333F}" destId="{53F144C0-446B-8C42-84AC-E1982E55EA96}" srcOrd="0" destOrd="0" presId="urn:microsoft.com/office/officeart/2005/8/layout/vList5"/>
    <dgm:cxn modelId="{BDFFB418-2821-7242-A8FB-40A3571032FB}" type="presParOf" srcId="{257E84FD-E5A1-514C-B36D-8E38501A333F}" destId="{2D10ED11-D16A-6C4D-887D-BCCDCC2FE5F4}" srcOrd="1" destOrd="0" presId="urn:microsoft.com/office/officeart/2005/8/layout/vList5"/>
    <dgm:cxn modelId="{6A0D814B-813F-2243-A2F0-B1784008BF66}" type="presParOf" srcId="{E29AE7D2-D94B-474C-A3F8-47B477D99179}" destId="{2C0B82A9-AF2A-9540-954C-ED8BE0C2306B}" srcOrd="3" destOrd="0" presId="urn:microsoft.com/office/officeart/2005/8/layout/vList5"/>
    <dgm:cxn modelId="{6645F671-02BB-0941-856E-7CFF0807AEE7}" type="presParOf" srcId="{E29AE7D2-D94B-474C-A3F8-47B477D99179}" destId="{D6A61D7D-7C77-5742-9ECA-62D442BE29A4}" srcOrd="4" destOrd="0" presId="urn:microsoft.com/office/officeart/2005/8/layout/vList5"/>
    <dgm:cxn modelId="{166C6D71-4741-D749-A46A-98C9B4327C7A}" type="presParOf" srcId="{D6A61D7D-7C77-5742-9ECA-62D442BE29A4}" destId="{3E05DECF-2A1C-884C-936F-C443A1FBA49D}" srcOrd="0" destOrd="0" presId="urn:microsoft.com/office/officeart/2005/8/layout/vList5"/>
    <dgm:cxn modelId="{15556802-AEE5-B54B-8C44-534430292432}" type="presParOf" srcId="{D6A61D7D-7C77-5742-9ECA-62D442BE29A4}" destId="{7B4DB852-31A1-3D40-B8E6-AB2FCD414DEC}" srcOrd="1" destOrd="0" presId="urn:microsoft.com/office/officeart/2005/8/layout/vList5"/>
    <dgm:cxn modelId="{4BCE054D-2254-D449-BA51-A614C07A6B9A}" type="presParOf" srcId="{E29AE7D2-D94B-474C-A3F8-47B477D99179}" destId="{7EEE6423-C7C5-3C48-B477-F5F880726DF4}" srcOrd="5" destOrd="0" presId="urn:microsoft.com/office/officeart/2005/8/layout/vList5"/>
    <dgm:cxn modelId="{B8532FCE-18CA-0449-B1F7-97E1D88186C1}" type="presParOf" srcId="{E29AE7D2-D94B-474C-A3F8-47B477D99179}" destId="{616A42A0-04AB-E84E-8950-805240A5AB4B}" srcOrd="6" destOrd="0" presId="urn:microsoft.com/office/officeart/2005/8/layout/vList5"/>
    <dgm:cxn modelId="{18DE4990-637B-4F4A-8773-68C3EACB6CAD}" type="presParOf" srcId="{616A42A0-04AB-E84E-8950-805240A5AB4B}" destId="{7CCFEF73-2F20-8E49-95F6-C54639D68982}" srcOrd="0" destOrd="0" presId="urn:microsoft.com/office/officeart/2005/8/layout/vList5"/>
    <dgm:cxn modelId="{02BFAB49-A4FF-7E4F-BF8B-91F33C735CCA}" type="presParOf" srcId="{616A42A0-04AB-E84E-8950-805240A5AB4B}" destId="{8DFC7480-5A08-754A-BF05-D7C8F1149FD7}" srcOrd="1" destOrd="0" presId="urn:microsoft.com/office/officeart/2005/8/layout/vList5"/>
    <dgm:cxn modelId="{C8608798-3FB6-B94E-84D2-06D2BCFB20EC}" type="presParOf" srcId="{E29AE7D2-D94B-474C-A3F8-47B477D99179}" destId="{727846A0-F27A-0742-9B3D-B27B8A1B2628}" srcOrd="7" destOrd="0" presId="urn:microsoft.com/office/officeart/2005/8/layout/vList5"/>
    <dgm:cxn modelId="{2EEFFF91-9579-1448-AFC6-4F97D4A200D1}" type="presParOf" srcId="{E29AE7D2-D94B-474C-A3F8-47B477D99179}" destId="{610126C8-8C40-9345-B9A6-B0BD1F0636A2}" srcOrd="8" destOrd="0" presId="urn:microsoft.com/office/officeart/2005/8/layout/vList5"/>
    <dgm:cxn modelId="{CB10A7C6-E738-7447-BB05-050D8F18DEDD}" type="presParOf" srcId="{610126C8-8C40-9345-B9A6-B0BD1F0636A2}" destId="{4F6F5651-7F37-5849-8F5E-3F1400095188}" srcOrd="0" destOrd="0" presId="urn:microsoft.com/office/officeart/2005/8/layout/vList5"/>
    <dgm:cxn modelId="{A00C116C-F2F8-C246-9830-0047F3A2B2C4}" type="presParOf" srcId="{610126C8-8C40-9345-B9A6-B0BD1F0636A2}" destId="{412C7D48-8BE3-8245-AF97-C3A5FFE63C4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9F508FB-131B-EC41-BE7A-5981A6C2A418}" type="doc">
      <dgm:prSet loTypeId="urn:microsoft.com/office/officeart/2009/3/layout/RandomtoResultProcess" loCatId="relationship" qsTypeId="urn:microsoft.com/office/officeart/2005/8/quickstyle/simple1" qsCatId="simple" csTypeId="urn:microsoft.com/office/officeart/2005/8/colors/accent1_2" csCatId="accent1" phldr="1"/>
      <dgm:spPr/>
      <dgm:t>
        <a:bodyPr/>
        <a:lstStyle/>
        <a:p>
          <a:endParaRPr lang="en-US"/>
        </a:p>
      </dgm:t>
    </dgm:pt>
    <dgm:pt modelId="{2BC4685F-2197-E341-985F-586648941253}">
      <dgm:prSet/>
      <dgm:spPr/>
      <dgm:t>
        <a:bodyPr/>
        <a:lstStyle/>
        <a:p>
          <a:r>
            <a:rPr lang="en-CA" dirty="0"/>
            <a:t>Benzo’s first line</a:t>
          </a:r>
        </a:p>
      </dgm:t>
    </dgm:pt>
    <dgm:pt modelId="{BCFF821A-CB33-9449-A958-C7A86111E2C5}" type="parTrans" cxnId="{6B00342A-ED3F-394B-AB9F-EE5EB522F7CE}">
      <dgm:prSet/>
      <dgm:spPr/>
      <dgm:t>
        <a:bodyPr/>
        <a:lstStyle/>
        <a:p>
          <a:endParaRPr lang="en-US"/>
        </a:p>
      </dgm:t>
    </dgm:pt>
    <dgm:pt modelId="{E924A32E-9A3B-4C40-8A95-8A7CF414819C}" type="sibTrans" cxnId="{6B00342A-ED3F-394B-AB9F-EE5EB522F7CE}">
      <dgm:prSet/>
      <dgm:spPr/>
      <dgm:t>
        <a:bodyPr/>
        <a:lstStyle/>
        <a:p>
          <a:endParaRPr lang="en-US"/>
        </a:p>
      </dgm:t>
    </dgm:pt>
    <dgm:pt modelId="{DD5DB8D9-AAB5-864D-A2DC-B717054D35C7}">
      <dgm:prSet/>
      <dgm:spPr/>
      <dgm:t>
        <a:bodyPr/>
        <a:lstStyle/>
        <a:p>
          <a:r>
            <a:rPr lang="en-CA" dirty="0"/>
            <a:t>Monitoring</a:t>
          </a:r>
        </a:p>
      </dgm:t>
    </dgm:pt>
    <dgm:pt modelId="{3FDE5186-BC2D-334C-8893-94C0BF55A4C8}" type="parTrans" cxnId="{9911713B-9951-D84B-BA59-B8ED16159D2B}">
      <dgm:prSet/>
      <dgm:spPr/>
      <dgm:t>
        <a:bodyPr/>
        <a:lstStyle/>
        <a:p>
          <a:endParaRPr lang="en-US"/>
        </a:p>
      </dgm:t>
    </dgm:pt>
    <dgm:pt modelId="{A1E798D8-9CB0-5E47-87C6-BFC05F685921}" type="sibTrans" cxnId="{9911713B-9951-D84B-BA59-B8ED16159D2B}">
      <dgm:prSet/>
      <dgm:spPr/>
      <dgm:t>
        <a:bodyPr/>
        <a:lstStyle/>
        <a:p>
          <a:endParaRPr lang="en-US"/>
        </a:p>
      </dgm:t>
    </dgm:pt>
    <dgm:pt modelId="{5939EC43-2955-6E40-A5C4-0D8E2B625F60}">
      <dgm:prSet/>
      <dgm:spPr/>
      <dgm:t>
        <a:bodyPr/>
        <a:lstStyle/>
        <a:p>
          <a:r>
            <a:rPr lang="en-CA" dirty="0"/>
            <a:t>+/- antipsychotic</a:t>
          </a:r>
        </a:p>
      </dgm:t>
    </dgm:pt>
    <dgm:pt modelId="{EBC327DC-F0DC-E74B-BDF3-CEB1610BA380}" type="parTrans" cxnId="{E3C5EBD9-C07D-DB44-8BD4-02232FC38137}">
      <dgm:prSet/>
      <dgm:spPr/>
      <dgm:t>
        <a:bodyPr/>
        <a:lstStyle/>
        <a:p>
          <a:endParaRPr lang="en-US"/>
        </a:p>
      </dgm:t>
    </dgm:pt>
    <dgm:pt modelId="{1B0F36D6-7433-5E4B-81EF-DD334791A081}" type="sibTrans" cxnId="{E3C5EBD9-C07D-DB44-8BD4-02232FC38137}">
      <dgm:prSet/>
      <dgm:spPr/>
      <dgm:t>
        <a:bodyPr/>
        <a:lstStyle/>
        <a:p>
          <a:endParaRPr lang="en-US"/>
        </a:p>
      </dgm:t>
    </dgm:pt>
    <dgm:pt modelId="{4432CD1D-4BFB-DF42-A75E-8B044BBB4150}" type="pres">
      <dgm:prSet presAssocID="{D9F508FB-131B-EC41-BE7A-5981A6C2A418}" presName="Name0" presStyleCnt="0">
        <dgm:presLayoutVars>
          <dgm:dir/>
          <dgm:animOne val="branch"/>
          <dgm:animLvl val="lvl"/>
        </dgm:presLayoutVars>
      </dgm:prSet>
      <dgm:spPr/>
    </dgm:pt>
    <dgm:pt modelId="{CCE65242-D37C-2A4C-B31F-800ABFF25A6D}" type="pres">
      <dgm:prSet presAssocID="{2BC4685F-2197-E341-985F-586648941253}" presName="chaos" presStyleCnt="0"/>
      <dgm:spPr/>
    </dgm:pt>
    <dgm:pt modelId="{888B874F-A438-B145-8FAE-741D575D3D6A}" type="pres">
      <dgm:prSet presAssocID="{2BC4685F-2197-E341-985F-586648941253}" presName="parTx1" presStyleLbl="revTx" presStyleIdx="0" presStyleCnt="2"/>
      <dgm:spPr/>
    </dgm:pt>
    <dgm:pt modelId="{4E3B0DAD-44FB-3B4A-909E-D32A2B41BB2C}" type="pres">
      <dgm:prSet presAssocID="{2BC4685F-2197-E341-985F-586648941253}" presName="c1" presStyleLbl="node1" presStyleIdx="0" presStyleCnt="19"/>
      <dgm:spPr/>
    </dgm:pt>
    <dgm:pt modelId="{A1584FF4-DCE1-3240-B741-33A98E1B9952}" type="pres">
      <dgm:prSet presAssocID="{2BC4685F-2197-E341-985F-586648941253}" presName="c2" presStyleLbl="node1" presStyleIdx="1" presStyleCnt="19"/>
      <dgm:spPr/>
    </dgm:pt>
    <dgm:pt modelId="{9A5B1149-EF84-C140-8B5E-FA698E0BB445}" type="pres">
      <dgm:prSet presAssocID="{2BC4685F-2197-E341-985F-586648941253}" presName="c3" presStyleLbl="node1" presStyleIdx="2" presStyleCnt="19"/>
      <dgm:spPr/>
    </dgm:pt>
    <dgm:pt modelId="{B3824D3C-7535-2C44-B482-453B2ECDD299}" type="pres">
      <dgm:prSet presAssocID="{2BC4685F-2197-E341-985F-586648941253}" presName="c4" presStyleLbl="node1" presStyleIdx="3" presStyleCnt="19"/>
      <dgm:spPr/>
    </dgm:pt>
    <dgm:pt modelId="{E0D50CB6-7428-F14E-9981-8DC824BD0394}" type="pres">
      <dgm:prSet presAssocID="{2BC4685F-2197-E341-985F-586648941253}" presName="c5" presStyleLbl="node1" presStyleIdx="4" presStyleCnt="19"/>
      <dgm:spPr/>
    </dgm:pt>
    <dgm:pt modelId="{DDB7BDBB-4B49-4242-AC68-0B2A7AECADF4}" type="pres">
      <dgm:prSet presAssocID="{2BC4685F-2197-E341-985F-586648941253}" presName="c6" presStyleLbl="node1" presStyleIdx="5" presStyleCnt="19"/>
      <dgm:spPr/>
    </dgm:pt>
    <dgm:pt modelId="{EA2F8168-B562-4949-B2A6-344DCEDF7A03}" type="pres">
      <dgm:prSet presAssocID="{2BC4685F-2197-E341-985F-586648941253}" presName="c7" presStyleLbl="node1" presStyleIdx="6" presStyleCnt="19"/>
      <dgm:spPr/>
    </dgm:pt>
    <dgm:pt modelId="{E42B05AF-475F-A740-A0BA-03FC250F89C2}" type="pres">
      <dgm:prSet presAssocID="{2BC4685F-2197-E341-985F-586648941253}" presName="c8" presStyleLbl="node1" presStyleIdx="7" presStyleCnt="19"/>
      <dgm:spPr/>
    </dgm:pt>
    <dgm:pt modelId="{0D79B8EA-975A-9E40-97F0-64F630D56F7D}" type="pres">
      <dgm:prSet presAssocID="{2BC4685F-2197-E341-985F-586648941253}" presName="c9" presStyleLbl="node1" presStyleIdx="8" presStyleCnt="19"/>
      <dgm:spPr/>
    </dgm:pt>
    <dgm:pt modelId="{652EDF92-CD69-4A4A-8A6A-F5C8767A2CF2}" type="pres">
      <dgm:prSet presAssocID="{2BC4685F-2197-E341-985F-586648941253}" presName="c10" presStyleLbl="node1" presStyleIdx="9" presStyleCnt="19"/>
      <dgm:spPr/>
    </dgm:pt>
    <dgm:pt modelId="{407A88CA-5F99-8B4A-9E7C-17F71B598C68}" type="pres">
      <dgm:prSet presAssocID="{2BC4685F-2197-E341-985F-586648941253}" presName="c11" presStyleLbl="node1" presStyleIdx="10" presStyleCnt="19"/>
      <dgm:spPr/>
    </dgm:pt>
    <dgm:pt modelId="{23BFDD11-14D8-794C-8D64-316DDFEBAE95}" type="pres">
      <dgm:prSet presAssocID="{2BC4685F-2197-E341-985F-586648941253}" presName="c12" presStyleLbl="node1" presStyleIdx="11" presStyleCnt="19"/>
      <dgm:spPr/>
    </dgm:pt>
    <dgm:pt modelId="{CDA533AB-DB55-3D40-B44C-8743B2ACB983}" type="pres">
      <dgm:prSet presAssocID="{2BC4685F-2197-E341-985F-586648941253}" presName="c13" presStyleLbl="node1" presStyleIdx="12" presStyleCnt="19"/>
      <dgm:spPr/>
    </dgm:pt>
    <dgm:pt modelId="{9E638773-9BBC-8C46-A4D1-D4FCC0A60B00}" type="pres">
      <dgm:prSet presAssocID="{2BC4685F-2197-E341-985F-586648941253}" presName="c14" presStyleLbl="node1" presStyleIdx="13" presStyleCnt="19"/>
      <dgm:spPr/>
    </dgm:pt>
    <dgm:pt modelId="{FA96C8CE-27CA-A542-B5B9-423B1027F09E}" type="pres">
      <dgm:prSet presAssocID="{2BC4685F-2197-E341-985F-586648941253}" presName="c15" presStyleLbl="node1" presStyleIdx="14" presStyleCnt="19"/>
      <dgm:spPr/>
    </dgm:pt>
    <dgm:pt modelId="{26B9894D-5922-A344-843C-FEA3CBB8A837}" type="pres">
      <dgm:prSet presAssocID="{2BC4685F-2197-E341-985F-586648941253}" presName="c16" presStyleLbl="node1" presStyleIdx="15" presStyleCnt="19"/>
      <dgm:spPr/>
    </dgm:pt>
    <dgm:pt modelId="{3515D45C-FF50-5B40-880E-B94EA847181E}" type="pres">
      <dgm:prSet presAssocID="{2BC4685F-2197-E341-985F-586648941253}" presName="c17" presStyleLbl="node1" presStyleIdx="16" presStyleCnt="19"/>
      <dgm:spPr/>
    </dgm:pt>
    <dgm:pt modelId="{9BBF7613-F0DD-0143-B1C0-3816EE0CF45A}" type="pres">
      <dgm:prSet presAssocID="{2BC4685F-2197-E341-985F-586648941253}" presName="c18" presStyleLbl="node1" presStyleIdx="17" presStyleCnt="19"/>
      <dgm:spPr/>
    </dgm:pt>
    <dgm:pt modelId="{7EF573C8-16FB-9D48-809E-92A877BB994A}" type="pres">
      <dgm:prSet presAssocID="{E924A32E-9A3B-4C40-8A95-8A7CF414819C}" presName="chevronComposite1" presStyleCnt="0"/>
      <dgm:spPr/>
    </dgm:pt>
    <dgm:pt modelId="{C50298F0-D0B3-9F4A-8C11-B640B04D3234}" type="pres">
      <dgm:prSet presAssocID="{E924A32E-9A3B-4C40-8A95-8A7CF414819C}" presName="chevron1" presStyleLbl="sibTrans2D1" presStyleIdx="0" presStyleCnt="2"/>
      <dgm:spPr/>
    </dgm:pt>
    <dgm:pt modelId="{48C60D6B-A41E-214E-A3F3-20833FC32436}" type="pres">
      <dgm:prSet presAssocID="{E924A32E-9A3B-4C40-8A95-8A7CF414819C}" presName="spChevron1" presStyleCnt="0"/>
      <dgm:spPr/>
    </dgm:pt>
    <dgm:pt modelId="{5F75E6E2-F491-194B-81DC-B247823472A1}" type="pres">
      <dgm:prSet presAssocID="{5939EC43-2955-6E40-A5C4-0D8E2B625F60}" presName="middle" presStyleCnt="0"/>
      <dgm:spPr/>
    </dgm:pt>
    <dgm:pt modelId="{1AA10DA6-49F5-2D4E-B318-A2FEE1F41F94}" type="pres">
      <dgm:prSet presAssocID="{5939EC43-2955-6E40-A5C4-0D8E2B625F60}" presName="parTxMid" presStyleLbl="revTx" presStyleIdx="1" presStyleCnt="2"/>
      <dgm:spPr/>
    </dgm:pt>
    <dgm:pt modelId="{580D21DF-D5AF-CF43-9E2F-6A34EB98441A}" type="pres">
      <dgm:prSet presAssocID="{5939EC43-2955-6E40-A5C4-0D8E2B625F60}" presName="spMid" presStyleCnt="0"/>
      <dgm:spPr/>
    </dgm:pt>
    <dgm:pt modelId="{F3B69518-49BB-3E4D-A82B-99A92838AE08}" type="pres">
      <dgm:prSet presAssocID="{1B0F36D6-7433-5E4B-81EF-DD334791A081}" presName="chevronComposite1" presStyleCnt="0"/>
      <dgm:spPr/>
    </dgm:pt>
    <dgm:pt modelId="{925EB93E-F2B8-9848-9EA0-791AEC6CD97F}" type="pres">
      <dgm:prSet presAssocID="{1B0F36D6-7433-5E4B-81EF-DD334791A081}" presName="chevron1" presStyleLbl="sibTrans2D1" presStyleIdx="1" presStyleCnt="2"/>
      <dgm:spPr/>
    </dgm:pt>
    <dgm:pt modelId="{6B1F6B21-1B25-A04E-834B-7FB766EF3CA9}" type="pres">
      <dgm:prSet presAssocID="{1B0F36D6-7433-5E4B-81EF-DD334791A081}" presName="spChevron1" presStyleCnt="0"/>
      <dgm:spPr/>
    </dgm:pt>
    <dgm:pt modelId="{6D3F7FE3-2479-6041-8A04-47E4F8E2B1CB}" type="pres">
      <dgm:prSet presAssocID="{DD5DB8D9-AAB5-864D-A2DC-B717054D35C7}" presName="last" presStyleCnt="0"/>
      <dgm:spPr/>
    </dgm:pt>
    <dgm:pt modelId="{21AB410E-2605-5C44-8776-F7911FF2E1C0}" type="pres">
      <dgm:prSet presAssocID="{DD5DB8D9-AAB5-864D-A2DC-B717054D35C7}" presName="circleTx" presStyleLbl="node1" presStyleIdx="18" presStyleCnt="19"/>
      <dgm:spPr/>
    </dgm:pt>
    <dgm:pt modelId="{40E47160-E682-2D45-B3CD-1F3533957A7A}" type="pres">
      <dgm:prSet presAssocID="{DD5DB8D9-AAB5-864D-A2DC-B717054D35C7}" presName="spN" presStyleCnt="0"/>
      <dgm:spPr/>
    </dgm:pt>
  </dgm:ptLst>
  <dgm:cxnLst>
    <dgm:cxn modelId="{7BA35609-CB3A-CE4A-95C6-0A9B264BEA33}" type="presOf" srcId="{D9F508FB-131B-EC41-BE7A-5981A6C2A418}" destId="{4432CD1D-4BFB-DF42-A75E-8B044BBB4150}" srcOrd="0" destOrd="0" presId="urn:microsoft.com/office/officeart/2009/3/layout/RandomtoResultProcess"/>
    <dgm:cxn modelId="{DA5F4525-4090-464C-AC0E-4D429D714BEB}" type="presOf" srcId="{DD5DB8D9-AAB5-864D-A2DC-B717054D35C7}" destId="{21AB410E-2605-5C44-8776-F7911FF2E1C0}" srcOrd="0" destOrd="0" presId="urn:microsoft.com/office/officeart/2009/3/layout/RandomtoResultProcess"/>
    <dgm:cxn modelId="{6B00342A-ED3F-394B-AB9F-EE5EB522F7CE}" srcId="{D9F508FB-131B-EC41-BE7A-5981A6C2A418}" destId="{2BC4685F-2197-E341-985F-586648941253}" srcOrd="0" destOrd="0" parTransId="{BCFF821A-CB33-9449-A958-C7A86111E2C5}" sibTransId="{E924A32E-9A3B-4C40-8A95-8A7CF414819C}"/>
    <dgm:cxn modelId="{9911713B-9951-D84B-BA59-B8ED16159D2B}" srcId="{D9F508FB-131B-EC41-BE7A-5981A6C2A418}" destId="{DD5DB8D9-AAB5-864D-A2DC-B717054D35C7}" srcOrd="2" destOrd="0" parTransId="{3FDE5186-BC2D-334C-8893-94C0BF55A4C8}" sibTransId="{A1E798D8-9CB0-5E47-87C6-BFC05F685921}"/>
    <dgm:cxn modelId="{D57141AC-FB88-2A4B-A9E5-D8868B809C82}" type="presOf" srcId="{5939EC43-2955-6E40-A5C4-0D8E2B625F60}" destId="{1AA10DA6-49F5-2D4E-B318-A2FEE1F41F94}" srcOrd="0" destOrd="0" presId="urn:microsoft.com/office/officeart/2009/3/layout/RandomtoResultProcess"/>
    <dgm:cxn modelId="{AE1415B3-A234-1C42-BFB4-32FE48EE0088}" type="presOf" srcId="{2BC4685F-2197-E341-985F-586648941253}" destId="{888B874F-A438-B145-8FAE-741D575D3D6A}" srcOrd="0" destOrd="0" presId="urn:microsoft.com/office/officeart/2009/3/layout/RandomtoResultProcess"/>
    <dgm:cxn modelId="{E3C5EBD9-C07D-DB44-8BD4-02232FC38137}" srcId="{D9F508FB-131B-EC41-BE7A-5981A6C2A418}" destId="{5939EC43-2955-6E40-A5C4-0D8E2B625F60}" srcOrd="1" destOrd="0" parTransId="{EBC327DC-F0DC-E74B-BDF3-CEB1610BA380}" sibTransId="{1B0F36D6-7433-5E4B-81EF-DD334791A081}"/>
    <dgm:cxn modelId="{24A12CE0-3944-6249-8B35-BB0CBEE0125C}" type="presParOf" srcId="{4432CD1D-4BFB-DF42-A75E-8B044BBB4150}" destId="{CCE65242-D37C-2A4C-B31F-800ABFF25A6D}" srcOrd="0" destOrd="0" presId="urn:microsoft.com/office/officeart/2009/3/layout/RandomtoResultProcess"/>
    <dgm:cxn modelId="{02674C75-5E6F-9441-9D77-D72D672B00A4}" type="presParOf" srcId="{CCE65242-D37C-2A4C-B31F-800ABFF25A6D}" destId="{888B874F-A438-B145-8FAE-741D575D3D6A}" srcOrd="0" destOrd="0" presId="urn:microsoft.com/office/officeart/2009/3/layout/RandomtoResultProcess"/>
    <dgm:cxn modelId="{55CBD66E-9FC4-3C4B-974D-0F588D1B2D8A}" type="presParOf" srcId="{CCE65242-D37C-2A4C-B31F-800ABFF25A6D}" destId="{4E3B0DAD-44FB-3B4A-909E-D32A2B41BB2C}" srcOrd="1" destOrd="0" presId="urn:microsoft.com/office/officeart/2009/3/layout/RandomtoResultProcess"/>
    <dgm:cxn modelId="{7C3EB430-8E11-CD4D-9B26-9D84C1FACE5E}" type="presParOf" srcId="{CCE65242-D37C-2A4C-B31F-800ABFF25A6D}" destId="{A1584FF4-DCE1-3240-B741-33A98E1B9952}" srcOrd="2" destOrd="0" presId="urn:microsoft.com/office/officeart/2009/3/layout/RandomtoResultProcess"/>
    <dgm:cxn modelId="{CBF925F9-6014-4646-98FD-08EE16C01588}" type="presParOf" srcId="{CCE65242-D37C-2A4C-B31F-800ABFF25A6D}" destId="{9A5B1149-EF84-C140-8B5E-FA698E0BB445}" srcOrd="3" destOrd="0" presId="urn:microsoft.com/office/officeart/2009/3/layout/RandomtoResultProcess"/>
    <dgm:cxn modelId="{FDF18208-C2C2-FD42-BBD1-1359BE04C16B}" type="presParOf" srcId="{CCE65242-D37C-2A4C-B31F-800ABFF25A6D}" destId="{B3824D3C-7535-2C44-B482-453B2ECDD299}" srcOrd="4" destOrd="0" presId="urn:microsoft.com/office/officeart/2009/3/layout/RandomtoResultProcess"/>
    <dgm:cxn modelId="{449023A2-DEA2-2249-A387-6857CA6C2660}" type="presParOf" srcId="{CCE65242-D37C-2A4C-B31F-800ABFF25A6D}" destId="{E0D50CB6-7428-F14E-9981-8DC824BD0394}" srcOrd="5" destOrd="0" presId="urn:microsoft.com/office/officeart/2009/3/layout/RandomtoResultProcess"/>
    <dgm:cxn modelId="{BF173856-296A-824D-9760-8A96828CB198}" type="presParOf" srcId="{CCE65242-D37C-2A4C-B31F-800ABFF25A6D}" destId="{DDB7BDBB-4B49-4242-AC68-0B2A7AECADF4}" srcOrd="6" destOrd="0" presId="urn:microsoft.com/office/officeart/2009/3/layout/RandomtoResultProcess"/>
    <dgm:cxn modelId="{63AF1FB1-93F9-B94A-B9D8-D2818954C66F}" type="presParOf" srcId="{CCE65242-D37C-2A4C-B31F-800ABFF25A6D}" destId="{EA2F8168-B562-4949-B2A6-344DCEDF7A03}" srcOrd="7" destOrd="0" presId="urn:microsoft.com/office/officeart/2009/3/layout/RandomtoResultProcess"/>
    <dgm:cxn modelId="{2EF9A153-2B81-2647-B8D9-73E7EC8EAE9A}" type="presParOf" srcId="{CCE65242-D37C-2A4C-B31F-800ABFF25A6D}" destId="{E42B05AF-475F-A740-A0BA-03FC250F89C2}" srcOrd="8" destOrd="0" presId="urn:microsoft.com/office/officeart/2009/3/layout/RandomtoResultProcess"/>
    <dgm:cxn modelId="{BA5EA862-27B1-F047-842A-034D5CD6AEC3}" type="presParOf" srcId="{CCE65242-D37C-2A4C-B31F-800ABFF25A6D}" destId="{0D79B8EA-975A-9E40-97F0-64F630D56F7D}" srcOrd="9" destOrd="0" presId="urn:microsoft.com/office/officeart/2009/3/layout/RandomtoResultProcess"/>
    <dgm:cxn modelId="{010F4827-DE44-1844-A7E6-3C54F3FBC529}" type="presParOf" srcId="{CCE65242-D37C-2A4C-B31F-800ABFF25A6D}" destId="{652EDF92-CD69-4A4A-8A6A-F5C8767A2CF2}" srcOrd="10" destOrd="0" presId="urn:microsoft.com/office/officeart/2009/3/layout/RandomtoResultProcess"/>
    <dgm:cxn modelId="{67D17A4D-79C6-0746-81D9-CCC63E80C85E}" type="presParOf" srcId="{CCE65242-D37C-2A4C-B31F-800ABFF25A6D}" destId="{407A88CA-5F99-8B4A-9E7C-17F71B598C68}" srcOrd="11" destOrd="0" presId="urn:microsoft.com/office/officeart/2009/3/layout/RandomtoResultProcess"/>
    <dgm:cxn modelId="{E156382B-083F-AD41-B6A0-FF2A931A690C}" type="presParOf" srcId="{CCE65242-D37C-2A4C-B31F-800ABFF25A6D}" destId="{23BFDD11-14D8-794C-8D64-316DDFEBAE95}" srcOrd="12" destOrd="0" presId="urn:microsoft.com/office/officeart/2009/3/layout/RandomtoResultProcess"/>
    <dgm:cxn modelId="{48170892-E6EC-1248-A497-7C20A46C0371}" type="presParOf" srcId="{CCE65242-D37C-2A4C-B31F-800ABFF25A6D}" destId="{CDA533AB-DB55-3D40-B44C-8743B2ACB983}" srcOrd="13" destOrd="0" presId="urn:microsoft.com/office/officeart/2009/3/layout/RandomtoResultProcess"/>
    <dgm:cxn modelId="{9C076532-0E51-BD49-93CD-55F2DF346527}" type="presParOf" srcId="{CCE65242-D37C-2A4C-B31F-800ABFF25A6D}" destId="{9E638773-9BBC-8C46-A4D1-D4FCC0A60B00}" srcOrd="14" destOrd="0" presId="urn:microsoft.com/office/officeart/2009/3/layout/RandomtoResultProcess"/>
    <dgm:cxn modelId="{5339DE25-C0C3-CB4D-BCD4-E0BEAFEFDA10}" type="presParOf" srcId="{CCE65242-D37C-2A4C-B31F-800ABFF25A6D}" destId="{FA96C8CE-27CA-A542-B5B9-423B1027F09E}" srcOrd="15" destOrd="0" presId="urn:microsoft.com/office/officeart/2009/3/layout/RandomtoResultProcess"/>
    <dgm:cxn modelId="{D465854B-354C-024C-8088-EC1C22A645A5}" type="presParOf" srcId="{CCE65242-D37C-2A4C-B31F-800ABFF25A6D}" destId="{26B9894D-5922-A344-843C-FEA3CBB8A837}" srcOrd="16" destOrd="0" presId="urn:microsoft.com/office/officeart/2009/3/layout/RandomtoResultProcess"/>
    <dgm:cxn modelId="{12B54163-1366-DE43-8848-8F44DF21A567}" type="presParOf" srcId="{CCE65242-D37C-2A4C-B31F-800ABFF25A6D}" destId="{3515D45C-FF50-5B40-880E-B94EA847181E}" srcOrd="17" destOrd="0" presId="urn:microsoft.com/office/officeart/2009/3/layout/RandomtoResultProcess"/>
    <dgm:cxn modelId="{398E3552-01D0-8C4B-8B28-CA93D1706AB5}" type="presParOf" srcId="{CCE65242-D37C-2A4C-B31F-800ABFF25A6D}" destId="{9BBF7613-F0DD-0143-B1C0-3816EE0CF45A}" srcOrd="18" destOrd="0" presId="urn:microsoft.com/office/officeart/2009/3/layout/RandomtoResultProcess"/>
    <dgm:cxn modelId="{16202B94-A2B4-A64A-9FBA-D422454C2CF6}" type="presParOf" srcId="{4432CD1D-4BFB-DF42-A75E-8B044BBB4150}" destId="{7EF573C8-16FB-9D48-809E-92A877BB994A}" srcOrd="1" destOrd="0" presId="urn:microsoft.com/office/officeart/2009/3/layout/RandomtoResultProcess"/>
    <dgm:cxn modelId="{9D3E3697-1536-5149-AAAA-3431D63254F4}" type="presParOf" srcId="{7EF573C8-16FB-9D48-809E-92A877BB994A}" destId="{C50298F0-D0B3-9F4A-8C11-B640B04D3234}" srcOrd="0" destOrd="0" presId="urn:microsoft.com/office/officeart/2009/3/layout/RandomtoResultProcess"/>
    <dgm:cxn modelId="{BC1E9DC9-10B0-5745-89B3-4DB7D4A93147}" type="presParOf" srcId="{7EF573C8-16FB-9D48-809E-92A877BB994A}" destId="{48C60D6B-A41E-214E-A3F3-20833FC32436}" srcOrd="1" destOrd="0" presId="urn:microsoft.com/office/officeart/2009/3/layout/RandomtoResultProcess"/>
    <dgm:cxn modelId="{67527815-7E22-D249-955B-A9CEFC7233BA}" type="presParOf" srcId="{4432CD1D-4BFB-DF42-A75E-8B044BBB4150}" destId="{5F75E6E2-F491-194B-81DC-B247823472A1}" srcOrd="2" destOrd="0" presId="urn:microsoft.com/office/officeart/2009/3/layout/RandomtoResultProcess"/>
    <dgm:cxn modelId="{53A25F7D-878B-5D4E-B49A-92D56922E481}" type="presParOf" srcId="{5F75E6E2-F491-194B-81DC-B247823472A1}" destId="{1AA10DA6-49F5-2D4E-B318-A2FEE1F41F94}" srcOrd="0" destOrd="0" presId="urn:microsoft.com/office/officeart/2009/3/layout/RandomtoResultProcess"/>
    <dgm:cxn modelId="{3CAA23C3-A808-B44F-BF6B-08C0ABD26656}" type="presParOf" srcId="{5F75E6E2-F491-194B-81DC-B247823472A1}" destId="{580D21DF-D5AF-CF43-9E2F-6A34EB98441A}" srcOrd="1" destOrd="0" presId="urn:microsoft.com/office/officeart/2009/3/layout/RandomtoResultProcess"/>
    <dgm:cxn modelId="{D2390874-DE5C-BB48-BDA4-FC491EC6B554}" type="presParOf" srcId="{4432CD1D-4BFB-DF42-A75E-8B044BBB4150}" destId="{F3B69518-49BB-3E4D-A82B-99A92838AE08}" srcOrd="3" destOrd="0" presId="urn:microsoft.com/office/officeart/2009/3/layout/RandomtoResultProcess"/>
    <dgm:cxn modelId="{A2F55BA8-25A2-D941-B435-1C9113F40A4A}" type="presParOf" srcId="{F3B69518-49BB-3E4D-A82B-99A92838AE08}" destId="{925EB93E-F2B8-9848-9EA0-791AEC6CD97F}" srcOrd="0" destOrd="0" presId="urn:microsoft.com/office/officeart/2009/3/layout/RandomtoResultProcess"/>
    <dgm:cxn modelId="{1FAABD2D-5465-3E4E-BB44-E467FAEE4895}" type="presParOf" srcId="{F3B69518-49BB-3E4D-A82B-99A92838AE08}" destId="{6B1F6B21-1B25-A04E-834B-7FB766EF3CA9}" srcOrd="1" destOrd="0" presId="urn:microsoft.com/office/officeart/2009/3/layout/RandomtoResultProcess"/>
    <dgm:cxn modelId="{ECF7EC66-8FFD-7445-BEC4-2B7ED41C420E}" type="presParOf" srcId="{4432CD1D-4BFB-DF42-A75E-8B044BBB4150}" destId="{6D3F7FE3-2479-6041-8A04-47E4F8E2B1CB}" srcOrd="4" destOrd="0" presId="urn:microsoft.com/office/officeart/2009/3/layout/RandomtoResultProcess"/>
    <dgm:cxn modelId="{E6528095-EF4C-B949-866A-CB13465EB3CC}" type="presParOf" srcId="{6D3F7FE3-2479-6041-8A04-47E4F8E2B1CB}" destId="{21AB410E-2605-5C44-8776-F7911FF2E1C0}" srcOrd="0" destOrd="0" presId="urn:microsoft.com/office/officeart/2009/3/layout/RandomtoResultProcess"/>
    <dgm:cxn modelId="{4FFA6615-B888-0F46-91A4-E51044E74E47}" type="presParOf" srcId="{6D3F7FE3-2479-6041-8A04-47E4F8E2B1CB}" destId="{40E47160-E682-2D45-B3CD-1F3533957A7A}" srcOrd="1" destOrd="0" presId="urn:microsoft.com/office/officeart/2009/3/layout/RandomtoResult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40D71B2-14F9-BB45-8A47-5FCAAB825DD3}" type="doc">
      <dgm:prSet loTypeId="urn:microsoft.com/office/officeart/2009/3/layout/SubStepProcess" loCatId="relationship" qsTypeId="urn:microsoft.com/office/officeart/2005/8/quickstyle/simple1" qsCatId="simple" csTypeId="urn:microsoft.com/office/officeart/2005/8/colors/accent3_2" csCatId="accent3"/>
      <dgm:spPr/>
      <dgm:t>
        <a:bodyPr/>
        <a:lstStyle/>
        <a:p>
          <a:endParaRPr lang="en-US"/>
        </a:p>
      </dgm:t>
    </dgm:pt>
    <dgm:pt modelId="{093C0C53-A48F-414C-8364-684B65B37563}">
      <dgm:prSet/>
      <dgm:spPr/>
      <dgm:t>
        <a:bodyPr/>
        <a:lstStyle/>
        <a:p>
          <a:r>
            <a:rPr lang="en-CA"/>
            <a:t>Encourage pt to drink/eat </a:t>
          </a:r>
        </a:p>
      </dgm:t>
    </dgm:pt>
    <dgm:pt modelId="{AE458F90-1AC5-DB41-9A46-CD139485974A}" type="parTrans" cxnId="{AC01CB06-02BC-1347-BBD4-F4D01D4106CB}">
      <dgm:prSet/>
      <dgm:spPr/>
      <dgm:t>
        <a:bodyPr/>
        <a:lstStyle/>
        <a:p>
          <a:endParaRPr lang="en-US"/>
        </a:p>
      </dgm:t>
    </dgm:pt>
    <dgm:pt modelId="{99800511-7078-574E-82BF-F2241324C753}" type="sibTrans" cxnId="{AC01CB06-02BC-1347-BBD4-F4D01D4106CB}">
      <dgm:prSet/>
      <dgm:spPr/>
      <dgm:t>
        <a:bodyPr/>
        <a:lstStyle/>
        <a:p>
          <a:endParaRPr lang="en-US"/>
        </a:p>
      </dgm:t>
    </dgm:pt>
    <dgm:pt modelId="{52BB2CA0-BBBC-E046-BBBE-F34B2C0143B1}">
      <dgm:prSet/>
      <dgm:spPr/>
      <dgm:t>
        <a:bodyPr/>
        <a:lstStyle/>
        <a:p>
          <a:r>
            <a:rPr lang="en-CA"/>
            <a:t>Establish IV fluids/nutritional replacement</a:t>
          </a:r>
        </a:p>
      </dgm:t>
    </dgm:pt>
    <dgm:pt modelId="{F3A49D7F-C36E-FE45-807F-2CF18EAA9055}" type="parTrans" cxnId="{F870560C-0646-C549-ACC7-9DF84E96B5C1}">
      <dgm:prSet/>
      <dgm:spPr/>
      <dgm:t>
        <a:bodyPr/>
        <a:lstStyle/>
        <a:p>
          <a:endParaRPr lang="en-US"/>
        </a:p>
      </dgm:t>
    </dgm:pt>
    <dgm:pt modelId="{A617DA57-DF11-F443-9179-E9812FD852B2}" type="sibTrans" cxnId="{F870560C-0646-C549-ACC7-9DF84E96B5C1}">
      <dgm:prSet/>
      <dgm:spPr/>
      <dgm:t>
        <a:bodyPr/>
        <a:lstStyle/>
        <a:p>
          <a:endParaRPr lang="en-US"/>
        </a:p>
      </dgm:t>
    </dgm:pt>
    <dgm:pt modelId="{CB02F953-5002-5D43-B7FF-EC21C139AE42}">
      <dgm:prSet/>
      <dgm:spPr/>
      <dgm:t>
        <a:bodyPr/>
        <a:lstStyle/>
        <a:p>
          <a:r>
            <a:rPr lang="en-CA"/>
            <a:t>Correct any electrolyte abnormalities</a:t>
          </a:r>
        </a:p>
      </dgm:t>
    </dgm:pt>
    <dgm:pt modelId="{61E8641C-2115-BB48-B2EB-59E706A6D67C}" type="parTrans" cxnId="{F9518E98-C8D0-A048-861D-C30347EE2825}">
      <dgm:prSet/>
      <dgm:spPr/>
      <dgm:t>
        <a:bodyPr/>
        <a:lstStyle/>
        <a:p>
          <a:endParaRPr lang="en-US"/>
        </a:p>
      </dgm:t>
    </dgm:pt>
    <dgm:pt modelId="{C98538E1-82E3-5440-BCEE-05BC1899EEB8}" type="sibTrans" cxnId="{F9518E98-C8D0-A048-861D-C30347EE2825}">
      <dgm:prSet/>
      <dgm:spPr/>
      <dgm:t>
        <a:bodyPr/>
        <a:lstStyle/>
        <a:p>
          <a:endParaRPr lang="en-US"/>
        </a:p>
      </dgm:t>
    </dgm:pt>
    <dgm:pt modelId="{2690BA4A-F6EE-D145-91CF-796D5F3C5E08}">
      <dgm:prSet/>
      <dgm:spPr/>
      <dgm:t>
        <a:bodyPr/>
        <a:lstStyle/>
        <a:p>
          <a:r>
            <a:rPr lang="en-CA"/>
            <a:t>VitB supplementation, Iron</a:t>
          </a:r>
        </a:p>
      </dgm:t>
    </dgm:pt>
    <dgm:pt modelId="{1755A44C-3034-0846-A4F0-4B8C54282216}" type="parTrans" cxnId="{B958DDCF-C9DF-1E4E-B3F0-EB51EA222266}">
      <dgm:prSet/>
      <dgm:spPr/>
      <dgm:t>
        <a:bodyPr/>
        <a:lstStyle/>
        <a:p>
          <a:endParaRPr lang="en-US"/>
        </a:p>
      </dgm:t>
    </dgm:pt>
    <dgm:pt modelId="{52779960-1F6C-734F-9595-6F62768CCFD9}" type="sibTrans" cxnId="{B958DDCF-C9DF-1E4E-B3F0-EB51EA222266}">
      <dgm:prSet/>
      <dgm:spPr/>
      <dgm:t>
        <a:bodyPr/>
        <a:lstStyle/>
        <a:p>
          <a:endParaRPr lang="en-US"/>
        </a:p>
      </dgm:t>
    </dgm:pt>
    <dgm:pt modelId="{097517E1-4AB1-8849-AE8B-3CC8D5075481}" type="pres">
      <dgm:prSet presAssocID="{140D71B2-14F9-BB45-8A47-5FCAAB825DD3}" presName="Name0" presStyleCnt="0">
        <dgm:presLayoutVars>
          <dgm:chMax val="7"/>
          <dgm:dir/>
          <dgm:animOne val="branch"/>
        </dgm:presLayoutVars>
      </dgm:prSet>
      <dgm:spPr/>
    </dgm:pt>
    <dgm:pt modelId="{0BF9BADC-3A18-C44F-BB7C-6BE244253613}" type="pres">
      <dgm:prSet presAssocID="{093C0C53-A48F-414C-8364-684B65B37563}" presName="parTx1" presStyleLbl="node1" presStyleIdx="0" presStyleCnt="4"/>
      <dgm:spPr/>
    </dgm:pt>
    <dgm:pt modelId="{0FA75AB3-3024-3947-8B4D-0AB82E38F3B7}" type="pres">
      <dgm:prSet presAssocID="{52BB2CA0-BBBC-E046-BBBE-F34B2C0143B1}" presName="parTx2" presStyleLbl="node1" presStyleIdx="1" presStyleCnt="4"/>
      <dgm:spPr/>
    </dgm:pt>
    <dgm:pt modelId="{80935263-C0B8-B243-BCE3-360429BD9A7C}" type="pres">
      <dgm:prSet presAssocID="{CB02F953-5002-5D43-B7FF-EC21C139AE42}" presName="parTx3" presStyleLbl="node1" presStyleIdx="2" presStyleCnt="4"/>
      <dgm:spPr/>
    </dgm:pt>
    <dgm:pt modelId="{EF0B0EAF-1610-C244-9EBF-15B0D00CD697}" type="pres">
      <dgm:prSet presAssocID="{2690BA4A-F6EE-D145-91CF-796D5F3C5E08}" presName="parTx4" presStyleLbl="node1" presStyleIdx="3" presStyleCnt="4"/>
      <dgm:spPr/>
    </dgm:pt>
  </dgm:ptLst>
  <dgm:cxnLst>
    <dgm:cxn modelId="{AC01CB06-02BC-1347-BBD4-F4D01D4106CB}" srcId="{140D71B2-14F9-BB45-8A47-5FCAAB825DD3}" destId="{093C0C53-A48F-414C-8364-684B65B37563}" srcOrd="0" destOrd="0" parTransId="{AE458F90-1AC5-DB41-9A46-CD139485974A}" sibTransId="{99800511-7078-574E-82BF-F2241324C753}"/>
    <dgm:cxn modelId="{F870560C-0646-C549-ACC7-9DF84E96B5C1}" srcId="{140D71B2-14F9-BB45-8A47-5FCAAB825DD3}" destId="{52BB2CA0-BBBC-E046-BBBE-F34B2C0143B1}" srcOrd="1" destOrd="0" parTransId="{F3A49D7F-C36E-FE45-807F-2CF18EAA9055}" sibTransId="{A617DA57-DF11-F443-9179-E9812FD852B2}"/>
    <dgm:cxn modelId="{B56A673D-B013-6B48-9E3E-63210DA8F5A5}" type="presOf" srcId="{52BB2CA0-BBBC-E046-BBBE-F34B2C0143B1}" destId="{0FA75AB3-3024-3947-8B4D-0AB82E38F3B7}" srcOrd="0" destOrd="0" presId="urn:microsoft.com/office/officeart/2009/3/layout/SubStepProcess"/>
    <dgm:cxn modelId="{EA72B24C-4A73-854B-9A87-139C1C15CF04}" type="presOf" srcId="{2690BA4A-F6EE-D145-91CF-796D5F3C5E08}" destId="{EF0B0EAF-1610-C244-9EBF-15B0D00CD697}" srcOrd="0" destOrd="0" presId="urn:microsoft.com/office/officeart/2009/3/layout/SubStepProcess"/>
    <dgm:cxn modelId="{3D649053-E0F2-3142-A5E4-FC91578187D3}" type="presOf" srcId="{093C0C53-A48F-414C-8364-684B65B37563}" destId="{0BF9BADC-3A18-C44F-BB7C-6BE244253613}" srcOrd="0" destOrd="0" presId="urn:microsoft.com/office/officeart/2009/3/layout/SubStepProcess"/>
    <dgm:cxn modelId="{47FE7768-3648-804A-872E-89384142759B}" type="presOf" srcId="{140D71B2-14F9-BB45-8A47-5FCAAB825DD3}" destId="{097517E1-4AB1-8849-AE8B-3CC8D5075481}" srcOrd="0" destOrd="0" presId="urn:microsoft.com/office/officeart/2009/3/layout/SubStepProcess"/>
    <dgm:cxn modelId="{EA0AB096-9CC9-AC48-B07F-24280A39ECF4}" type="presOf" srcId="{CB02F953-5002-5D43-B7FF-EC21C139AE42}" destId="{80935263-C0B8-B243-BCE3-360429BD9A7C}" srcOrd="0" destOrd="0" presId="urn:microsoft.com/office/officeart/2009/3/layout/SubStepProcess"/>
    <dgm:cxn modelId="{F9518E98-C8D0-A048-861D-C30347EE2825}" srcId="{140D71B2-14F9-BB45-8A47-5FCAAB825DD3}" destId="{CB02F953-5002-5D43-B7FF-EC21C139AE42}" srcOrd="2" destOrd="0" parTransId="{61E8641C-2115-BB48-B2EB-59E706A6D67C}" sibTransId="{C98538E1-82E3-5440-BCEE-05BC1899EEB8}"/>
    <dgm:cxn modelId="{B958DDCF-C9DF-1E4E-B3F0-EB51EA222266}" srcId="{140D71B2-14F9-BB45-8A47-5FCAAB825DD3}" destId="{2690BA4A-F6EE-D145-91CF-796D5F3C5E08}" srcOrd="3" destOrd="0" parTransId="{1755A44C-3034-0846-A4F0-4B8C54282216}" sibTransId="{52779960-1F6C-734F-9595-6F62768CCFD9}"/>
    <dgm:cxn modelId="{C78396E8-20D0-2749-960C-9490FDD7F9D8}" type="presParOf" srcId="{097517E1-4AB1-8849-AE8B-3CC8D5075481}" destId="{0BF9BADC-3A18-C44F-BB7C-6BE244253613}" srcOrd="0" destOrd="0" presId="urn:microsoft.com/office/officeart/2009/3/layout/SubStepProcess"/>
    <dgm:cxn modelId="{B3B4554E-FD13-6346-A54B-33E30C6FD138}" type="presParOf" srcId="{097517E1-4AB1-8849-AE8B-3CC8D5075481}" destId="{0FA75AB3-3024-3947-8B4D-0AB82E38F3B7}" srcOrd="1" destOrd="0" presId="urn:microsoft.com/office/officeart/2009/3/layout/SubStepProcess"/>
    <dgm:cxn modelId="{885CE67E-331E-334E-A3C9-1B1476A0A992}" type="presParOf" srcId="{097517E1-4AB1-8849-AE8B-3CC8D5075481}" destId="{80935263-C0B8-B243-BCE3-360429BD9A7C}" srcOrd="2" destOrd="0" presId="urn:microsoft.com/office/officeart/2009/3/layout/SubStepProcess"/>
    <dgm:cxn modelId="{CEF360AE-2F7B-D041-B9B5-3F9976D54056}" type="presParOf" srcId="{097517E1-4AB1-8849-AE8B-3CC8D5075481}" destId="{EF0B0EAF-1610-C244-9EBF-15B0D00CD697}" srcOrd="3" destOrd="0" presId="urn:microsoft.com/office/officeart/2009/3/layout/SubSte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8A833F8-4BD1-FA4F-B17F-35260F2EEDEE}" type="doc">
      <dgm:prSet loTypeId="urn:microsoft.com/office/officeart/2005/8/layout/matrix3" loCatId="relationship" qsTypeId="urn:microsoft.com/office/officeart/2005/8/quickstyle/simple1" qsCatId="simple" csTypeId="urn:microsoft.com/office/officeart/2005/8/colors/accent1_2" csCatId="accent1" phldr="1"/>
      <dgm:spPr/>
      <dgm:t>
        <a:bodyPr/>
        <a:lstStyle/>
        <a:p>
          <a:endParaRPr lang="en-US"/>
        </a:p>
      </dgm:t>
    </dgm:pt>
    <dgm:pt modelId="{417F73A2-72C6-D84F-9213-8C212856954A}">
      <dgm:prSet/>
      <dgm:spPr/>
      <dgm:t>
        <a:bodyPr/>
        <a:lstStyle/>
        <a:p>
          <a:r>
            <a:rPr lang="en-CA"/>
            <a:t>HepC/HIV</a:t>
          </a:r>
        </a:p>
      </dgm:t>
    </dgm:pt>
    <dgm:pt modelId="{4838B329-E079-8D4C-833B-E3EDDDAB8639}" type="parTrans" cxnId="{2EEC3560-7D81-2643-9066-A19ABA4143B2}">
      <dgm:prSet/>
      <dgm:spPr/>
      <dgm:t>
        <a:bodyPr/>
        <a:lstStyle/>
        <a:p>
          <a:endParaRPr lang="en-US"/>
        </a:p>
      </dgm:t>
    </dgm:pt>
    <dgm:pt modelId="{44B8CAF7-380D-044D-981E-C722476597A7}" type="sibTrans" cxnId="{2EEC3560-7D81-2643-9066-A19ABA4143B2}">
      <dgm:prSet/>
      <dgm:spPr/>
      <dgm:t>
        <a:bodyPr/>
        <a:lstStyle/>
        <a:p>
          <a:endParaRPr lang="en-US"/>
        </a:p>
      </dgm:t>
    </dgm:pt>
    <dgm:pt modelId="{AD344B1D-FA1F-624C-A8C8-EAC53F9D88DA}">
      <dgm:prSet/>
      <dgm:spPr/>
      <dgm:t>
        <a:bodyPr/>
        <a:lstStyle/>
        <a:p>
          <a:r>
            <a:rPr lang="en-CA"/>
            <a:t>Endocarditis</a:t>
          </a:r>
        </a:p>
      </dgm:t>
    </dgm:pt>
    <dgm:pt modelId="{3C3D6DC5-1F7A-BD44-8E72-9F48F69A5CC4}" type="parTrans" cxnId="{DFC33159-2F6C-A445-932D-8DD136A3BE71}">
      <dgm:prSet/>
      <dgm:spPr/>
      <dgm:t>
        <a:bodyPr/>
        <a:lstStyle/>
        <a:p>
          <a:endParaRPr lang="en-US"/>
        </a:p>
      </dgm:t>
    </dgm:pt>
    <dgm:pt modelId="{351C3C1E-E12E-CE43-836A-45464AD0C55E}" type="sibTrans" cxnId="{DFC33159-2F6C-A445-932D-8DD136A3BE71}">
      <dgm:prSet/>
      <dgm:spPr/>
      <dgm:t>
        <a:bodyPr/>
        <a:lstStyle/>
        <a:p>
          <a:endParaRPr lang="en-US"/>
        </a:p>
      </dgm:t>
    </dgm:pt>
    <dgm:pt modelId="{CE111710-3E7F-4F4E-A189-EF8687EF3911}">
      <dgm:prSet/>
      <dgm:spPr/>
      <dgm:t>
        <a:bodyPr/>
        <a:lstStyle/>
        <a:p>
          <a:r>
            <a:rPr lang="en-CA" dirty="0"/>
            <a:t>STIs/ Pregnancy</a:t>
          </a:r>
        </a:p>
      </dgm:t>
    </dgm:pt>
    <dgm:pt modelId="{DBEC81AE-CFF7-1443-9BC4-F32B23101874}" type="parTrans" cxnId="{A945ECC8-EA12-2147-83F1-D5AD8593B176}">
      <dgm:prSet/>
      <dgm:spPr/>
      <dgm:t>
        <a:bodyPr/>
        <a:lstStyle/>
        <a:p>
          <a:endParaRPr lang="en-US"/>
        </a:p>
      </dgm:t>
    </dgm:pt>
    <dgm:pt modelId="{D63A092D-ECC4-7B40-ACC0-806EFF1DD06E}" type="sibTrans" cxnId="{A945ECC8-EA12-2147-83F1-D5AD8593B176}">
      <dgm:prSet/>
      <dgm:spPr/>
      <dgm:t>
        <a:bodyPr/>
        <a:lstStyle/>
        <a:p>
          <a:endParaRPr lang="en-US"/>
        </a:p>
      </dgm:t>
    </dgm:pt>
    <dgm:pt modelId="{D9800629-B733-4847-A603-66FBC6AD5B54}">
      <dgm:prSet/>
      <dgm:spPr/>
      <dgm:t>
        <a:bodyPr/>
        <a:lstStyle/>
        <a:p>
          <a:r>
            <a:rPr lang="en-US" dirty="0"/>
            <a:t>Comorbid Mental Health</a:t>
          </a:r>
        </a:p>
      </dgm:t>
    </dgm:pt>
    <dgm:pt modelId="{88B74874-75B8-7B4F-924C-78CC4FC6A553}" type="parTrans" cxnId="{7BBEEE0B-1525-EA42-8530-A400FA156A3E}">
      <dgm:prSet/>
      <dgm:spPr/>
      <dgm:t>
        <a:bodyPr/>
        <a:lstStyle/>
        <a:p>
          <a:endParaRPr lang="en-US"/>
        </a:p>
      </dgm:t>
    </dgm:pt>
    <dgm:pt modelId="{BF94F7A2-760D-4A44-B66F-D77C37ABD0BB}" type="sibTrans" cxnId="{7BBEEE0B-1525-EA42-8530-A400FA156A3E}">
      <dgm:prSet/>
      <dgm:spPr/>
      <dgm:t>
        <a:bodyPr/>
        <a:lstStyle/>
        <a:p>
          <a:endParaRPr lang="en-US"/>
        </a:p>
      </dgm:t>
    </dgm:pt>
    <dgm:pt modelId="{734C87EC-D137-AA45-B25F-D61B7DE9DD10}" type="pres">
      <dgm:prSet presAssocID="{28A833F8-4BD1-FA4F-B17F-35260F2EEDEE}" presName="matrix" presStyleCnt="0">
        <dgm:presLayoutVars>
          <dgm:chMax val="1"/>
          <dgm:dir/>
          <dgm:resizeHandles val="exact"/>
        </dgm:presLayoutVars>
      </dgm:prSet>
      <dgm:spPr/>
    </dgm:pt>
    <dgm:pt modelId="{4FF63E7D-3EA7-CF45-A97A-A7AEC8B27FA8}" type="pres">
      <dgm:prSet presAssocID="{28A833F8-4BD1-FA4F-B17F-35260F2EEDEE}" presName="diamond" presStyleLbl="bgShp" presStyleIdx="0" presStyleCnt="1"/>
      <dgm:spPr/>
    </dgm:pt>
    <dgm:pt modelId="{0406E167-6D64-A942-A661-311CC6508BD6}" type="pres">
      <dgm:prSet presAssocID="{28A833F8-4BD1-FA4F-B17F-35260F2EEDEE}" presName="quad1" presStyleLbl="node1" presStyleIdx="0" presStyleCnt="4">
        <dgm:presLayoutVars>
          <dgm:chMax val="0"/>
          <dgm:chPref val="0"/>
          <dgm:bulletEnabled val="1"/>
        </dgm:presLayoutVars>
      </dgm:prSet>
      <dgm:spPr/>
    </dgm:pt>
    <dgm:pt modelId="{49103B97-CABB-8942-8FDA-CFDC908CB0C7}" type="pres">
      <dgm:prSet presAssocID="{28A833F8-4BD1-FA4F-B17F-35260F2EEDEE}" presName="quad2" presStyleLbl="node1" presStyleIdx="1" presStyleCnt="4">
        <dgm:presLayoutVars>
          <dgm:chMax val="0"/>
          <dgm:chPref val="0"/>
          <dgm:bulletEnabled val="1"/>
        </dgm:presLayoutVars>
      </dgm:prSet>
      <dgm:spPr/>
    </dgm:pt>
    <dgm:pt modelId="{B2DD579F-114A-834C-B16E-8CA4BAA38F42}" type="pres">
      <dgm:prSet presAssocID="{28A833F8-4BD1-FA4F-B17F-35260F2EEDEE}" presName="quad3" presStyleLbl="node1" presStyleIdx="2" presStyleCnt="4">
        <dgm:presLayoutVars>
          <dgm:chMax val="0"/>
          <dgm:chPref val="0"/>
          <dgm:bulletEnabled val="1"/>
        </dgm:presLayoutVars>
      </dgm:prSet>
      <dgm:spPr/>
    </dgm:pt>
    <dgm:pt modelId="{89F65E25-A296-0544-88F8-1C3361516D4D}" type="pres">
      <dgm:prSet presAssocID="{28A833F8-4BD1-FA4F-B17F-35260F2EEDEE}" presName="quad4" presStyleLbl="node1" presStyleIdx="3" presStyleCnt="4">
        <dgm:presLayoutVars>
          <dgm:chMax val="0"/>
          <dgm:chPref val="0"/>
          <dgm:bulletEnabled val="1"/>
        </dgm:presLayoutVars>
      </dgm:prSet>
      <dgm:spPr/>
    </dgm:pt>
  </dgm:ptLst>
  <dgm:cxnLst>
    <dgm:cxn modelId="{7BBEEE0B-1525-EA42-8530-A400FA156A3E}" srcId="{28A833F8-4BD1-FA4F-B17F-35260F2EEDEE}" destId="{D9800629-B733-4847-A603-66FBC6AD5B54}" srcOrd="3" destOrd="0" parTransId="{88B74874-75B8-7B4F-924C-78CC4FC6A553}" sibTransId="{BF94F7A2-760D-4A44-B66F-D77C37ABD0BB}"/>
    <dgm:cxn modelId="{76C7E01A-43F9-C747-91A4-525389CD70F2}" type="presOf" srcId="{28A833F8-4BD1-FA4F-B17F-35260F2EEDEE}" destId="{734C87EC-D137-AA45-B25F-D61B7DE9DD10}" srcOrd="0" destOrd="0" presId="urn:microsoft.com/office/officeart/2005/8/layout/matrix3"/>
    <dgm:cxn modelId="{E9CA6142-D2F5-ED47-A783-BD4747984A24}" type="presOf" srcId="{AD344B1D-FA1F-624C-A8C8-EAC53F9D88DA}" destId="{49103B97-CABB-8942-8FDA-CFDC908CB0C7}" srcOrd="0" destOrd="0" presId="urn:microsoft.com/office/officeart/2005/8/layout/matrix3"/>
    <dgm:cxn modelId="{DFC33159-2F6C-A445-932D-8DD136A3BE71}" srcId="{28A833F8-4BD1-FA4F-B17F-35260F2EEDEE}" destId="{AD344B1D-FA1F-624C-A8C8-EAC53F9D88DA}" srcOrd="1" destOrd="0" parTransId="{3C3D6DC5-1F7A-BD44-8E72-9F48F69A5CC4}" sibTransId="{351C3C1E-E12E-CE43-836A-45464AD0C55E}"/>
    <dgm:cxn modelId="{2EEC3560-7D81-2643-9066-A19ABA4143B2}" srcId="{28A833F8-4BD1-FA4F-B17F-35260F2EEDEE}" destId="{417F73A2-72C6-D84F-9213-8C212856954A}" srcOrd="0" destOrd="0" parTransId="{4838B329-E079-8D4C-833B-E3EDDDAB8639}" sibTransId="{44B8CAF7-380D-044D-981E-C722476597A7}"/>
    <dgm:cxn modelId="{184ED292-81CB-D946-BB77-70328ED20E9A}" type="presOf" srcId="{D9800629-B733-4847-A603-66FBC6AD5B54}" destId="{89F65E25-A296-0544-88F8-1C3361516D4D}" srcOrd="0" destOrd="0" presId="urn:microsoft.com/office/officeart/2005/8/layout/matrix3"/>
    <dgm:cxn modelId="{75AD9CBB-263E-444D-9C5C-FB1CB0C9788A}" type="presOf" srcId="{CE111710-3E7F-4F4E-A189-EF8687EF3911}" destId="{B2DD579F-114A-834C-B16E-8CA4BAA38F42}" srcOrd="0" destOrd="0" presId="urn:microsoft.com/office/officeart/2005/8/layout/matrix3"/>
    <dgm:cxn modelId="{A945ECC8-EA12-2147-83F1-D5AD8593B176}" srcId="{28A833F8-4BD1-FA4F-B17F-35260F2EEDEE}" destId="{CE111710-3E7F-4F4E-A189-EF8687EF3911}" srcOrd="2" destOrd="0" parTransId="{DBEC81AE-CFF7-1443-9BC4-F32B23101874}" sibTransId="{D63A092D-ECC4-7B40-ACC0-806EFF1DD06E}"/>
    <dgm:cxn modelId="{B0D9F5EC-720C-0A4E-ABB6-5855F10765AD}" type="presOf" srcId="{417F73A2-72C6-D84F-9213-8C212856954A}" destId="{0406E167-6D64-A942-A661-311CC6508BD6}" srcOrd="0" destOrd="0" presId="urn:microsoft.com/office/officeart/2005/8/layout/matrix3"/>
    <dgm:cxn modelId="{79E23139-0B19-2A40-92E2-882F9524EC35}" type="presParOf" srcId="{734C87EC-D137-AA45-B25F-D61B7DE9DD10}" destId="{4FF63E7D-3EA7-CF45-A97A-A7AEC8B27FA8}" srcOrd="0" destOrd="0" presId="urn:microsoft.com/office/officeart/2005/8/layout/matrix3"/>
    <dgm:cxn modelId="{0BFAD9F2-7C58-E448-900F-A4E19DD8EC47}" type="presParOf" srcId="{734C87EC-D137-AA45-B25F-D61B7DE9DD10}" destId="{0406E167-6D64-A942-A661-311CC6508BD6}" srcOrd="1" destOrd="0" presId="urn:microsoft.com/office/officeart/2005/8/layout/matrix3"/>
    <dgm:cxn modelId="{AAFDB695-2C18-534E-B94D-77B7A7C7DF41}" type="presParOf" srcId="{734C87EC-D137-AA45-B25F-D61B7DE9DD10}" destId="{49103B97-CABB-8942-8FDA-CFDC908CB0C7}" srcOrd="2" destOrd="0" presId="urn:microsoft.com/office/officeart/2005/8/layout/matrix3"/>
    <dgm:cxn modelId="{E4899A5B-2783-EB46-824F-4561521816E2}" type="presParOf" srcId="{734C87EC-D137-AA45-B25F-D61B7DE9DD10}" destId="{B2DD579F-114A-834C-B16E-8CA4BAA38F42}" srcOrd="3" destOrd="0" presId="urn:microsoft.com/office/officeart/2005/8/layout/matrix3"/>
    <dgm:cxn modelId="{089FF5D1-12C2-8247-8F37-AE851078CC3B}" type="presParOf" srcId="{734C87EC-D137-AA45-B25F-D61B7DE9DD10}" destId="{89F65E25-A296-0544-88F8-1C3361516D4D}"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22A4C8B-BD33-D141-973A-DACD9A918CAD}" type="doc">
      <dgm:prSet loTypeId="urn:microsoft.com/office/officeart/2005/8/layout/target3" loCatId="relationship" qsTypeId="urn:microsoft.com/office/officeart/2005/8/quickstyle/simple1" qsCatId="simple" csTypeId="urn:microsoft.com/office/officeart/2005/8/colors/colorful3" csCatId="colorful" phldr="1"/>
      <dgm:spPr/>
      <dgm:t>
        <a:bodyPr/>
        <a:lstStyle/>
        <a:p>
          <a:endParaRPr lang="en-US"/>
        </a:p>
      </dgm:t>
    </dgm:pt>
    <dgm:pt modelId="{FD053221-60C5-DF47-A466-4D523717C0B9}">
      <dgm:prSet/>
      <dgm:spPr/>
      <dgm:t>
        <a:bodyPr/>
        <a:lstStyle/>
        <a:p>
          <a:r>
            <a:rPr lang="en-US"/>
            <a:t>Adolescents/Children</a:t>
          </a:r>
          <a:endParaRPr lang="en-CA"/>
        </a:p>
      </dgm:t>
    </dgm:pt>
    <dgm:pt modelId="{5C0EC845-CB02-F341-BB44-E0E6191360DA}" type="parTrans" cxnId="{D981F8A7-B3B1-5C49-B4C7-693F4EB61F2C}">
      <dgm:prSet/>
      <dgm:spPr/>
      <dgm:t>
        <a:bodyPr/>
        <a:lstStyle/>
        <a:p>
          <a:endParaRPr lang="en-US"/>
        </a:p>
      </dgm:t>
    </dgm:pt>
    <dgm:pt modelId="{7040F11B-BAC0-974F-B9D5-8FFA617F838D}" type="sibTrans" cxnId="{D981F8A7-B3B1-5C49-B4C7-693F4EB61F2C}">
      <dgm:prSet/>
      <dgm:spPr/>
      <dgm:t>
        <a:bodyPr/>
        <a:lstStyle/>
        <a:p>
          <a:endParaRPr lang="en-US"/>
        </a:p>
      </dgm:t>
    </dgm:pt>
    <dgm:pt modelId="{A8083547-54F7-7A4F-901F-55197923D262}">
      <dgm:prSet/>
      <dgm:spPr/>
      <dgm:t>
        <a:bodyPr/>
        <a:lstStyle/>
        <a:p>
          <a:r>
            <a:rPr lang="en-US" dirty="0"/>
            <a:t>Pregnancy</a:t>
          </a:r>
          <a:endParaRPr lang="en-CA" dirty="0"/>
        </a:p>
      </dgm:t>
    </dgm:pt>
    <dgm:pt modelId="{0E4C6A40-105C-1541-8FDE-5BD27DECCD2C}" type="parTrans" cxnId="{EA2AD320-D364-9A40-A1A4-E0D5E7E0B9AB}">
      <dgm:prSet/>
      <dgm:spPr/>
      <dgm:t>
        <a:bodyPr/>
        <a:lstStyle/>
        <a:p>
          <a:endParaRPr lang="en-US"/>
        </a:p>
      </dgm:t>
    </dgm:pt>
    <dgm:pt modelId="{9BF6DDFC-9267-9344-9C57-B3B7C3D25D6C}" type="sibTrans" cxnId="{EA2AD320-D364-9A40-A1A4-E0D5E7E0B9AB}">
      <dgm:prSet/>
      <dgm:spPr/>
      <dgm:t>
        <a:bodyPr/>
        <a:lstStyle/>
        <a:p>
          <a:endParaRPr lang="en-US"/>
        </a:p>
      </dgm:t>
    </dgm:pt>
    <dgm:pt modelId="{DC22E76B-63FC-F344-8C92-EF99C0F3775F}">
      <dgm:prSet/>
      <dgm:spPr/>
      <dgm:t>
        <a:bodyPr/>
        <a:lstStyle/>
        <a:p>
          <a:r>
            <a:rPr lang="en-US"/>
            <a:t>MSM</a:t>
          </a:r>
          <a:endParaRPr lang="en-CA"/>
        </a:p>
      </dgm:t>
    </dgm:pt>
    <dgm:pt modelId="{C67984D1-AE6F-3F42-95D4-E68FC693809D}" type="parTrans" cxnId="{44C0FA1C-0672-A64E-97F0-FE685F4BA051}">
      <dgm:prSet/>
      <dgm:spPr/>
      <dgm:t>
        <a:bodyPr/>
        <a:lstStyle/>
        <a:p>
          <a:endParaRPr lang="en-US"/>
        </a:p>
      </dgm:t>
    </dgm:pt>
    <dgm:pt modelId="{7E11BB8D-149D-3B48-86BE-1E203C51A492}" type="sibTrans" cxnId="{44C0FA1C-0672-A64E-97F0-FE685F4BA051}">
      <dgm:prSet/>
      <dgm:spPr/>
      <dgm:t>
        <a:bodyPr/>
        <a:lstStyle/>
        <a:p>
          <a:endParaRPr lang="en-US"/>
        </a:p>
      </dgm:t>
    </dgm:pt>
    <dgm:pt modelId="{11F0A42B-4989-CE4D-92F1-8CEBB51D25EC}">
      <dgm:prSet/>
      <dgm:spPr/>
      <dgm:t>
        <a:bodyPr/>
        <a:lstStyle/>
        <a:p>
          <a:r>
            <a:rPr lang="en-US"/>
            <a:t>Co-occurring mental health disorders</a:t>
          </a:r>
          <a:endParaRPr lang="en-CA"/>
        </a:p>
      </dgm:t>
    </dgm:pt>
    <dgm:pt modelId="{AE6DDC1B-C05C-CB48-AFC9-7E6EF56EA753}" type="parTrans" cxnId="{580A9720-7D8D-3C4F-8AB0-09888928BAE2}">
      <dgm:prSet/>
      <dgm:spPr/>
      <dgm:t>
        <a:bodyPr/>
        <a:lstStyle/>
        <a:p>
          <a:endParaRPr lang="en-US"/>
        </a:p>
      </dgm:t>
    </dgm:pt>
    <dgm:pt modelId="{6D6B41A8-3AF5-3045-9D07-2A8A939BFC34}" type="sibTrans" cxnId="{580A9720-7D8D-3C4F-8AB0-09888928BAE2}">
      <dgm:prSet/>
      <dgm:spPr/>
      <dgm:t>
        <a:bodyPr/>
        <a:lstStyle/>
        <a:p>
          <a:endParaRPr lang="en-US"/>
        </a:p>
      </dgm:t>
    </dgm:pt>
    <dgm:pt modelId="{09A66F41-A302-B747-9F5E-04FB7413D13A}">
      <dgm:prSet/>
      <dgm:spPr/>
      <dgm:t>
        <a:bodyPr/>
        <a:lstStyle/>
        <a:p>
          <a:r>
            <a:rPr lang="en-US" dirty="0"/>
            <a:t>Indigenous population</a:t>
          </a:r>
          <a:endParaRPr lang="en-CA" dirty="0"/>
        </a:p>
      </dgm:t>
    </dgm:pt>
    <dgm:pt modelId="{B3D3CC00-066F-EE4F-A928-C94E844282D0}" type="parTrans" cxnId="{6B2FF530-245F-354A-BCB7-C032EB808BD3}">
      <dgm:prSet/>
      <dgm:spPr/>
      <dgm:t>
        <a:bodyPr/>
        <a:lstStyle/>
        <a:p>
          <a:endParaRPr lang="en-US"/>
        </a:p>
      </dgm:t>
    </dgm:pt>
    <dgm:pt modelId="{AF8C215F-FC82-D041-80C0-C0D41EEFDE13}" type="sibTrans" cxnId="{6B2FF530-245F-354A-BCB7-C032EB808BD3}">
      <dgm:prSet/>
      <dgm:spPr/>
      <dgm:t>
        <a:bodyPr/>
        <a:lstStyle/>
        <a:p>
          <a:endParaRPr lang="en-US"/>
        </a:p>
      </dgm:t>
    </dgm:pt>
    <dgm:pt modelId="{89FB8C54-5188-E24F-9F7B-68397B29AEFB}" type="pres">
      <dgm:prSet presAssocID="{322A4C8B-BD33-D141-973A-DACD9A918CAD}" presName="Name0" presStyleCnt="0">
        <dgm:presLayoutVars>
          <dgm:chMax val="7"/>
          <dgm:dir/>
          <dgm:animLvl val="lvl"/>
          <dgm:resizeHandles val="exact"/>
        </dgm:presLayoutVars>
      </dgm:prSet>
      <dgm:spPr/>
    </dgm:pt>
    <dgm:pt modelId="{57E39217-DFCF-624A-AD54-4099638A93FE}" type="pres">
      <dgm:prSet presAssocID="{FD053221-60C5-DF47-A466-4D523717C0B9}" presName="circle1" presStyleLbl="node1" presStyleIdx="0" presStyleCnt="5"/>
      <dgm:spPr/>
    </dgm:pt>
    <dgm:pt modelId="{53396D27-5763-EC4E-8BF3-2CEEECD79B40}" type="pres">
      <dgm:prSet presAssocID="{FD053221-60C5-DF47-A466-4D523717C0B9}" presName="space" presStyleCnt="0"/>
      <dgm:spPr/>
    </dgm:pt>
    <dgm:pt modelId="{ABC79CE7-D275-A444-8257-C6362822EB92}" type="pres">
      <dgm:prSet presAssocID="{FD053221-60C5-DF47-A466-4D523717C0B9}" presName="rect1" presStyleLbl="alignAcc1" presStyleIdx="0" presStyleCnt="5" custLinFactNeighborX="0" custLinFactNeighborY="-5000"/>
      <dgm:spPr/>
    </dgm:pt>
    <dgm:pt modelId="{955989FC-51B1-8B4C-A78B-274C85265275}" type="pres">
      <dgm:prSet presAssocID="{A8083547-54F7-7A4F-901F-55197923D262}" presName="vertSpace2" presStyleLbl="node1" presStyleIdx="0" presStyleCnt="5"/>
      <dgm:spPr/>
    </dgm:pt>
    <dgm:pt modelId="{428D50FC-C3C5-9E4E-AF97-5587CECD94EF}" type="pres">
      <dgm:prSet presAssocID="{A8083547-54F7-7A4F-901F-55197923D262}" presName="circle2" presStyleLbl="node1" presStyleIdx="1" presStyleCnt="5"/>
      <dgm:spPr/>
    </dgm:pt>
    <dgm:pt modelId="{A790BC38-5C10-D34A-91E3-B19203881079}" type="pres">
      <dgm:prSet presAssocID="{A8083547-54F7-7A4F-901F-55197923D262}" presName="rect2" presStyleLbl="alignAcc1" presStyleIdx="1" presStyleCnt="5"/>
      <dgm:spPr/>
    </dgm:pt>
    <dgm:pt modelId="{50020FC4-3B1F-DA4C-81F8-610EDCECF37D}" type="pres">
      <dgm:prSet presAssocID="{DC22E76B-63FC-F344-8C92-EF99C0F3775F}" presName="vertSpace3" presStyleLbl="node1" presStyleIdx="1" presStyleCnt="5"/>
      <dgm:spPr/>
    </dgm:pt>
    <dgm:pt modelId="{F197BDC8-12D4-8540-B313-AC080E0704EE}" type="pres">
      <dgm:prSet presAssocID="{DC22E76B-63FC-F344-8C92-EF99C0F3775F}" presName="circle3" presStyleLbl="node1" presStyleIdx="2" presStyleCnt="5"/>
      <dgm:spPr/>
    </dgm:pt>
    <dgm:pt modelId="{D3699A61-C71E-AE49-AEF8-FC79DAAF690F}" type="pres">
      <dgm:prSet presAssocID="{DC22E76B-63FC-F344-8C92-EF99C0F3775F}" presName="rect3" presStyleLbl="alignAcc1" presStyleIdx="2" presStyleCnt="5"/>
      <dgm:spPr/>
    </dgm:pt>
    <dgm:pt modelId="{6B18BEE8-D654-DE4D-ACE1-41DFC2629D7D}" type="pres">
      <dgm:prSet presAssocID="{11F0A42B-4989-CE4D-92F1-8CEBB51D25EC}" presName="vertSpace4" presStyleLbl="node1" presStyleIdx="2" presStyleCnt="5"/>
      <dgm:spPr/>
    </dgm:pt>
    <dgm:pt modelId="{A00C4D99-4C64-A24F-96FC-76C078881050}" type="pres">
      <dgm:prSet presAssocID="{11F0A42B-4989-CE4D-92F1-8CEBB51D25EC}" presName="circle4" presStyleLbl="node1" presStyleIdx="3" presStyleCnt="5"/>
      <dgm:spPr/>
    </dgm:pt>
    <dgm:pt modelId="{0BED0DD9-AB7F-8E44-AD92-75A1713E49FA}" type="pres">
      <dgm:prSet presAssocID="{11F0A42B-4989-CE4D-92F1-8CEBB51D25EC}" presName="rect4" presStyleLbl="alignAcc1" presStyleIdx="3" presStyleCnt="5"/>
      <dgm:spPr/>
    </dgm:pt>
    <dgm:pt modelId="{9899CF31-6D42-9847-AC9F-051502648BDA}" type="pres">
      <dgm:prSet presAssocID="{09A66F41-A302-B747-9F5E-04FB7413D13A}" presName="vertSpace5" presStyleLbl="node1" presStyleIdx="3" presStyleCnt="5"/>
      <dgm:spPr/>
    </dgm:pt>
    <dgm:pt modelId="{14035A6A-AF51-AD4D-AAB2-2212872F81A6}" type="pres">
      <dgm:prSet presAssocID="{09A66F41-A302-B747-9F5E-04FB7413D13A}" presName="circle5" presStyleLbl="node1" presStyleIdx="4" presStyleCnt="5"/>
      <dgm:spPr/>
    </dgm:pt>
    <dgm:pt modelId="{8E195B9C-7C98-9C4A-ADAD-6958D307B007}" type="pres">
      <dgm:prSet presAssocID="{09A66F41-A302-B747-9F5E-04FB7413D13A}" presName="rect5" presStyleLbl="alignAcc1" presStyleIdx="4" presStyleCnt="5"/>
      <dgm:spPr/>
    </dgm:pt>
    <dgm:pt modelId="{55719E1F-FAD2-AB4E-BF5B-CB4B80C5CF0E}" type="pres">
      <dgm:prSet presAssocID="{FD053221-60C5-DF47-A466-4D523717C0B9}" presName="rect1ParTxNoCh" presStyleLbl="alignAcc1" presStyleIdx="4" presStyleCnt="5">
        <dgm:presLayoutVars>
          <dgm:chMax val="1"/>
          <dgm:bulletEnabled val="1"/>
        </dgm:presLayoutVars>
      </dgm:prSet>
      <dgm:spPr/>
    </dgm:pt>
    <dgm:pt modelId="{1E052D0B-ADB9-2C46-9A9A-6E8E5AA2DF91}" type="pres">
      <dgm:prSet presAssocID="{A8083547-54F7-7A4F-901F-55197923D262}" presName="rect2ParTxNoCh" presStyleLbl="alignAcc1" presStyleIdx="4" presStyleCnt="5">
        <dgm:presLayoutVars>
          <dgm:chMax val="1"/>
          <dgm:bulletEnabled val="1"/>
        </dgm:presLayoutVars>
      </dgm:prSet>
      <dgm:spPr/>
    </dgm:pt>
    <dgm:pt modelId="{A9E3CF84-7ADB-E144-8DF2-C076FB088958}" type="pres">
      <dgm:prSet presAssocID="{DC22E76B-63FC-F344-8C92-EF99C0F3775F}" presName="rect3ParTxNoCh" presStyleLbl="alignAcc1" presStyleIdx="4" presStyleCnt="5">
        <dgm:presLayoutVars>
          <dgm:chMax val="1"/>
          <dgm:bulletEnabled val="1"/>
        </dgm:presLayoutVars>
      </dgm:prSet>
      <dgm:spPr/>
    </dgm:pt>
    <dgm:pt modelId="{3C14393F-FD7A-B14F-A96B-684AAED5B363}" type="pres">
      <dgm:prSet presAssocID="{11F0A42B-4989-CE4D-92F1-8CEBB51D25EC}" presName="rect4ParTxNoCh" presStyleLbl="alignAcc1" presStyleIdx="4" presStyleCnt="5">
        <dgm:presLayoutVars>
          <dgm:chMax val="1"/>
          <dgm:bulletEnabled val="1"/>
        </dgm:presLayoutVars>
      </dgm:prSet>
      <dgm:spPr/>
    </dgm:pt>
    <dgm:pt modelId="{F7C925A7-E4A6-C84E-9072-D77A1BAE6E5D}" type="pres">
      <dgm:prSet presAssocID="{09A66F41-A302-B747-9F5E-04FB7413D13A}" presName="rect5ParTxNoCh" presStyleLbl="alignAcc1" presStyleIdx="4" presStyleCnt="5">
        <dgm:presLayoutVars>
          <dgm:chMax val="1"/>
          <dgm:bulletEnabled val="1"/>
        </dgm:presLayoutVars>
      </dgm:prSet>
      <dgm:spPr/>
    </dgm:pt>
  </dgm:ptLst>
  <dgm:cxnLst>
    <dgm:cxn modelId="{44C0FA1C-0672-A64E-97F0-FE685F4BA051}" srcId="{322A4C8B-BD33-D141-973A-DACD9A918CAD}" destId="{DC22E76B-63FC-F344-8C92-EF99C0F3775F}" srcOrd="2" destOrd="0" parTransId="{C67984D1-AE6F-3F42-95D4-E68FC693809D}" sibTransId="{7E11BB8D-149D-3B48-86BE-1E203C51A492}"/>
    <dgm:cxn modelId="{0011F51D-7B44-9C4A-A144-34364A4EA343}" type="presOf" srcId="{322A4C8B-BD33-D141-973A-DACD9A918CAD}" destId="{89FB8C54-5188-E24F-9F7B-68397B29AEFB}" srcOrd="0" destOrd="0" presId="urn:microsoft.com/office/officeart/2005/8/layout/target3"/>
    <dgm:cxn modelId="{580A9720-7D8D-3C4F-8AB0-09888928BAE2}" srcId="{322A4C8B-BD33-D141-973A-DACD9A918CAD}" destId="{11F0A42B-4989-CE4D-92F1-8CEBB51D25EC}" srcOrd="3" destOrd="0" parTransId="{AE6DDC1B-C05C-CB48-AFC9-7E6EF56EA753}" sibTransId="{6D6B41A8-3AF5-3045-9D07-2A8A939BFC34}"/>
    <dgm:cxn modelId="{EA2AD320-D364-9A40-A1A4-E0D5E7E0B9AB}" srcId="{322A4C8B-BD33-D141-973A-DACD9A918CAD}" destId="{A8083547-54F7-7A4F-901F-55197923D262}" srcOrd="1" destOrd="0" parTransId="{0E4C6A40-105C-1541-8FDE-5BD27DECCD2C}" sibTransId="{9BF6DDFC-9267-9344-9C57-B3B7C3D25D6C}"/>
    <dgm:cxn modelId="{B9D0FC20-76A8-924D-8773-AB5EE753B87A}" type="presOf" srcId="{FD053221-60C5-DF47-A466-4D523717C0B9}" destId="{ABC79CE7-D275-A444-8257-C6362822EB92}" srcOrd="0" destOrd="0" presId="urn:microsoft.com/office/officeart/2005/8/layout/target3"/>
    <dgm:cxn modelId="{852EE730-BAA9-B341-A3CE-383D56ED52C3}" type="presOf" srcId="{DC22E76B-63FC-F344-8C92-EF99C0F3775F}" destId="{D3699A61-C71E-AE49-AEF8-FC79DAAF690F}" srcOrd="0" destOrd="0" presId="urn:microsoft.com/office/officeart/2005/8/layout/target3"/>
    <dgm:cxn modelId="{6B2FF530-245F-354A-BCB7-C032EB808BD3}" srcId="{322A4C8B-BD33-D141-973A-DACD9A918CAD}" destId="{09A66F41-A302-B747-9F5E-04FB7413D13A}" srcOrd="4" destOrd="0" parTransId="{B3D3CC00-066F-EE4F-A928-C94E844282D0}" sibTransId="{AF8C215F-FC82-D041-80C0-C0D41EEFDE13}"/>
    <dgm:cxn modelId="{C2966B50-D2B1-3945-A6D1-D2357CEDDD42}" type="presOf" srcId="{09A66F41-A302-B747-9F5E-04FB7413D13A}" destId="{8E195B9C-7C98-9C4A-ADAD-6958D307B007}" srcOrd="0" destOrd="0" presId="urn:microsoft.com/office/officeart/2005/8/layout/target3"/>
    <dgm:cxn modelId="{9D18C06C-938B-114B-BF1F-7197B842981B}" type="presOf" srcId="{FD053221-60C5-DF47-A466-4D523717C0B9}" destId="{55719E1F-FAD2-AB4E-BF5B-CB4B80C5CF0E}" srcOrd="1" destOrd="0" presId="urn:microsoft.com/office/officeart/2005/8/layout/target3"/>
    <dgm:cxn modelId="{5D9B0A9E-3AF0-3A42-8907-13395AB9C3E3}" type="presOf" srcId="{11F0A42B-4989-CE4D-92F1-8CEBB51D25EC}" destId="{3C14393F-FD7A-B14F-A96B-684AAED5B363}" srcOrd="1" destOrd="0" presId="urn:microsoft.com/office/officeart/2005/8/layout/target3"/>
    <dgm:cxn modelId="{D981F8A7-B3B1-5C49-B4C7-693F4EB61F2C}" srcId="{322A4C8B-BD33-D141-973A-DACD9A918CAD}" destId="{FD053221-60C5-DF47-A466-4D523717C0B9}" srcOrd="0" destOrd="0" parTransId="{5C0EC845-CB02-F341-BB44-E0E6191360DA}" sibTransId="{7040F11B-BAC0-974F-B9D5-8FFA617F838D}"/>
    <dgm:cxn modelId="{0B9456A9-4F79-1B49-99E2-FA9FFBE0D2CE}" type="presOf" srcId="{A8083547-54F7-7A4F-901F-55197923D262}" destId="{1E052D0B-ADB9-2C46-9A9A-6E8E5AA2DF91}" srcOrd="1" destOrd="0" presId="urn:microsoft.com/office/officeart/2005/8/layout/target3"/>
    <dgm:cxn modelId="{57787BAE-8E5E-9C46-8396-6BD22B34495B}" type="presOf" srcId="{09A66F41-A302-B747-9F5E-04FB7413D13A}" destId="{F7C925A7-E4A6-C84E-9072-D77A1BAE6E5D}" srcOrd="1" destOrd="0" presId="urn:microsoft.com/office/officeart/2005/8/layout/target3"/>
    <dgm:cxn modelId="{113FD4B1-A51E-794A-B1E6-D344FAE584EA}" type="presOf" srcId="{DC22E76B-63FC-F344-8C92-EF99C0F3775F}" destId="{A9E3CF84-7ADB-E144-8DF2-C076FB088958}" srcOrd="1" destOrd="0" presId="urn:microsoft.com/office/officeart/2005/8/layout/target3"/>
    <dgm:cxn modelId="{DB2B29DD-2405-B54A-82B2-51A77885DD2B}" type="presOf" srcId="{A8083547-54F7-7A4F-901F-55197923D262}" destId="{A790BC38-5C10-D34A-91E3-B19203881079}" srcOrd="0" destOrd="0" presId="urn:microsoft.com/office/officeart/2005/8/layout/target3"/>
    <dgm:cxn modelId="{907960FE-6087-7D46-8D8B-5899FAD1122E}" type="presOf" srcId="{11F0A42B-4989-CE4D-92F1-8CEBB51D25EC}" destId="{0BED0DD9-AB7F-8E44-AD92-75A1713E49FA}" srcOrd="0" destOrd="0" presId="urn:microsoft.com/office/officeart/2005/8/layout/target3"/>
    <dgm:cxn modelId="{CB09953B-CD7B-A24A-9D68-6E2C973D286F}" type="presParOf" srcId="{89FB8C54-5188-E24F-9F7B-68397B29AEFB}" destId="{57E39217-DFCF-624A-AD54-4099638A93FE}" srcOrd="0" destOrd="0" presId="urn:microsoft.com/office/officeart/2005/8/layout/target3"/>
    <dgm:cxn modelId="{0B15F962-67DA-4445-9B8B-C4D556412940}" type="presParOf" srcId="{89FB8C54-5188-E24F-9F7B-68397B29AEFB}" destId="{53396D27-5763-EC4E-8BF3-2CEEECD79B40}" srcOrd="1" destOrd="0" presId="urn:microsoft.com/office/officeart/2005/8/layout/target3"/>
    <dgm:cxn modelId="{5D64D44C-47B9-7C48-B691-D8F4E5D015C8}" type="presParOf" srcId="{89FB8C54-5188-E24F-9F7B-68397B29AEFB}" destId="{ABC79CE7-D275-A444-8257-C6362822EB92}" srcOrd="2" destOrd="0" presId="urn:microsoft.com/office/officeart/2005/8/layout/target3"/>
    <dgm:cxn modelId="{A9E162C6-8128-5D41-A47C-44BB2C50D940}" type="presParOf" srcId="{89FB8C54-5188-E24F-9F7B-68397B29AEFB}" destId="{955989FC-51B1-8B4C-A78B-274C85265275}" srcOrd="3" destOrd="0" presId="urn:microsoft.com/office/officeart/2005/8/layout/target3"/>
    <dgm:cxn modelId="{346F8B3E-7F15-8C43-B828-3E7F0E9A57E3}" type="presParOf" srcId="{89FB8C54-5188-E24F-9F7B-68397B29AEFB}" destId="{428D50FC-C3C5-9E4E-AF97-5587CECD94EF}" srcOrd="4" destOrd="0" presId="urn:microsoft.com/office/officeart/2005/8/layout/target3"/>
    <dgm:cxn modelId="{1A6E0837-E218-1F4C-BCE1-A0FFA35916BB}" type="presParOf" srcId="{89FB8C54-5188-E24F-9F7B-68397B29AEFB}" destId="{A790BC38-5C10-D34A-91E3-B19203881079}" srcOrd="5" destOrd="0" presId="urn:microsoft.com/office/officeart/2005/8/layout/target3"/>
    <dgm:cxn modelId="{2618F8A8-D109-0E49-B889-3D203C863628}" type="presParOf" srcId="{89FB8C54-5188-E24F-9F7B-68397B29AEFB}" destId="{50020FC4-3B1F-DA4C-81F8-610EDCECF37D}" srcOrd="6" destOrd="0" presId="urn:microsoft.com/office/officeart/2005/8/layout/target3"/>
    <dgm:cxn modelId="{BC0DDE0C-07A1-5B43-ADD4-23FF2E134E20}" type="presParOf" srcId="{89FB8C54-5188-E24F-9F7B-68397B29AEFB}" destId="{F197BDC8-12D4-8540-B313-AC080E0704EE}" srcOrd="7" destOrd="0" presId="urn:microsoft.com/office/officeart/2005/8/layout/target3"/>
    <dgm:cxn modelId="{C0909541-DAE0-CC4C-84A2-75251B4C974C}" type="presParOf" srcId="{89FB8C54-5188-E24F-9F7B-68397B29AEFB}" destId="{D3699A61-C71E-AE49-AEF8-FC79DAAF690F}" srcOrd="8" destOrd="0" presId="urn:microsoft.com/office/officeart/2005/8/layout/target3"/>
    <dgm:cxn modelId="{078A20BA-147F-5F46-97E8-6521CA70CA5C}" type="presParOf" srcId="{89FB8C54-5188-E24F-9F7B-68397B29AEFB}" destId="{6B18BEE8-D654-DE4D-ACE1-41DFC2629D7D}" srcOrd="9" destOrd="0" presId="urn:microsoft.com/office/officeart/2005/8/layout/target3"/>
    <dgm:cxn modelId="{8B37F0DB-6916-DB47-BA48-32386735A425}" type="presParOf" srcId="{89FB8C54-5188-E24F-9F7B-68397B29AEFB}" destId="{A00C4D99-4C64-A24F-96FC-76C078881050}" srcOrd="10" destOrd="0" presId="urn:microsoft.com/office/officeart/2005/8/layout/target3"/>
    <dgm:cxn modelId="{BD64AAF1-45C4-9B4A-89B1-426173119551}" type="presParOf" srcId="{89FB8C54-5188-E24F-9F7B-68397B29AEFB}" destId="{0BED0DD9-AB7F-8E44-AD92-75A1713E49FA}" srcOrd="11" destOrd="0" presId="urn:microsoft.com/office/officeart/2005/8/layout/target3"/>
    <dgm:cxn modelId="{3D64F787-378A-CD43-AD9D-DFD1EB2C8083}" type="presParOf" srcId="{89FB8C54-5188-E24F-9F7B-68397B29AEFB}" destId="{9899CF31-6D42-9847-AC9F-051502648BDA}" srcOrd="12" destOrd="0" presId="urn:microsoft.com/office/officeart/2005/8/layout/target3"/>
    <dgm:cxn modelId="{25839E1F-3753-944B-830B-70D053059CB6}" type="presParOf" srcId="{89FB8C54-5188-E24F-9F7B-68397B29AEFB}" destId="{14035A6A-AF51-AD4D-AAB2-2212872F81A6}" srcOrd="13" destOrd="0" presId="urn:microsoft.com/office/officeart/2005/8/layout/target3"/>
    <dgm:cxn modelId="{85BDD8EB-17F1-E243-B35D-D54AEEDA21CA}" type="presParOf" srcId="{89FB8C54-5188-E24F-9F7B-68397B29AEFB}" destId="{8E195B9C-7C98-9C4A-ADAD-6958D307B007}" srcOrd="14" destOrd="0" presId="urn:microsoft.com/office/officeart/2005/8/layout/target3"/>
    <dgm:cxn modelId="{26EE2CDF-6C73-F745-8E2E-241BFB426F19}" type="presParOf" srcId="{89FB8C54-5188-E24F-9F7B-68397B29AEFB}" destId="{55719E1F-FAD2-AB4E-BF5B-CB4B80C5CF0E}" srcOrd="15" destOrd="0" presId="urn:microsoft.com/office/officeart/2005/8/layout/target3"/>
    <dgm:cxn modelId="{0F7314FE-AFF1-5042-8ECC-318CCD88439F}" type="presParOf" srcId="{89FB8C54-5188-E24F-9F7B-68397B29AEFB}" destId="{1E052D0B-ADB9-2C46-9A9A-6E8E5AA2DF91}" srcOrd="16" destOrd="0" presId="urn:microsoft.com/office/officeart/2005/8/layout/target3"/>
    <dgm:cxn modelId="{89CED783-5D89-E44A-ABBD-F5D7D1D47E0F}" type="presParOf" srcId="{89FB8C54-5188-E24F-9F7B-68397B29AEFB}" destId="{A9E3CF84-7ADB-E144-8DF2-C076FB088958}" srcOrd="17" destOrd="0" presId="urn:microsoft.com/office/officeart/2005/8/layout/target3"/>
    <dgm:cxn modelId="{B958B2E4-216D-1442-B74E-CE829C1B81CE}" type="presParOf" srcId="{89FB8C54-5188-E24F-9F7B-68397B29AEFB}" destId="{3C14393F-FD7A-B14F-A96B-684AAED5B363}" srcOrd="18" destOrd="0" presId="urn:microsoft.com/office/officeart/2005/8/layout/target3"/>
    <dgm:cxn modelId="{14DAF32E-4EEF-5E4C-9AE3-BD291D617967}" type="presParOf" srcId="{89FB8C54-5188-E24F-9F7B-68397B29AEFB}" destId="{F7C925A7-E4A6-C84E-9072-D77A1BAE6E5D}" srcOrd="19"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93BF441-2172-B949-8D24-02B6A8E762DC}" type="doc">
      <dgm:prSet loTypeId="urn:microsoft.com/office/officeart/2005/8/layout/pyramid3" loCatId="relationship" qsTypeId="urn:microsoft.com/office/officeart/2005/8/quickstyle/simple1" qsCatId="simple" csTypeId="urn:microsoft.com/office/officeart/2005/8/colors/colorful3" csCatId="colorful" phldr="1"/>
      <dgm:spPr/>
      <dgm:t>
        <a:bodyPr/>
        <a:lstStyle/>
        <a:p>
          <a:endParaRPr lang="en-US"/>
        </a:p>
      </dgm:t>
    </dgm:pt>
    <dgm:pt modelId="{078523E5-68DB-C74E-913E-33909EBF3333}">
      <dgm:prSet/>
      <dgm:spPr/>
      <dgm:t>
        <a:bodyPr/>
        <a:lstStyle/>
        <a:p>
          <a:r>
            <a:rPr lang="en-US" dirty="0"/>
            <a:t>Environment is key</a:t>
          </a:r>
          <a:endParaRPr lang="en-CA" dirty="0"/>
        </a:p>
      </dgm:t>
    </dgm:pt>
    <dgm:pt modelId="{251D8108-9D58-4F4C-9854-D63EE9F5B1EF}" type="parTrans" cxnId="{F5AABB61-160D-2D42-9BB4-D42EF567CEFF}">
      <dgm:prSet/>
      <dgm:spPr/>
      <dgm:t>
        <a:bodyPr/>
        <a:lstStyle/>
        <a:p>
          <a:endParaRPr lang="en-US"/>
        </a:p>
      </dgm:t>
    </dgm:pt>
    <dgm:pt modelId="{E8F5DD76-E013-5248-8B95-308DB0EEBAA3}" type="sibTrans" cxnId="{F5AABB61-160D-2D42-9BB4-D42EF567CEFF}">
      <dgm:prSet/>
      <dgm:spPr/>
      <dgm:t>
        <a:bodyPr/>
        <a:lstStyle/>
        <a:p>
          <a:endParaRPr lang="en-US"/>
        </a:p>
      </dgm:t>
    </dgm:pt>
    <dgm:pt modelId="{E79B94CD-6AE7-4344-800F-6BBB3EA0E601}">
      <dgm:prSet custT="1"/>
      <dgm:spPr/>
      <dgm:t>
        <a:bodyPr/>
        <a:lstStyle/>
        <a:p>
          <a:r>
            <a:rPr lang="en-US" sz="4000" dirty="0"/>
            <a:t>First line: oral benzodiazepines</a:t>
          </a:r>
          <a:endParaRPr lang="en-CA" sz="4000" dirty="0"/>
        </a:p>
      </dgm:t>
    </dgm:pt>
    <dgm:pt modelId="{597F9758-7EF7-DA4D-B9CE-AF14F2436DBD}" type="parTrans" cxnId="{263B2562-AD96-D046-BB4D-AF6E035004DB}">
      <dgm:prSet/>
      <dgm:spPr/>
      <dgm:t>
        <a:bodyPr/>
        <a:lstStyle/>
        <a:p>
          <a:endParaRPr lang="en-US"/>
        </a:p>
      </dgm:t>
    </dgm:pt>
    <dgm:pt modelId="{A0D38F1A-D3F9-B44B-9985-F7D4ED4D61B3}" type="sibTrans" cxnId="{263B2562-AD96-D046-BB4D-AF6E035004DB}">
      <dgm:prSet/>
      <dgm:spPr/>
      <dgm:t>
        <a:bodyPr/>
        <a:lstStyle/>
        <a:p>
          <a:endParaRPr lang="en-US"/>
        </a:p>
      </dgm:t>
    </dgm:pt>
    <dgm:pt modelId="{0E2B9292-9242-8E4B-A87E-3D085FF2C138}">
      <dgm:prSet custT="1"/>
      <dgm:spPr/>
      <dgm:t>
        <a:bodyPr/>
        <a:lstStyle/>
        <a:p>
          <a:r>
            <a:rPr lang="en-CA" sz="2800" dirty="0" err="1"/>
            <a:t>Olanzipine</a:t>
          </a:r>
          <a:r>
            <a:rPr lang="en-CA" sz="2800" dirty="0"/>
            <a:t> </a:t>
          </a:r>
        </a:p>
        <a:p>
          <a:r>
            <a:rPr lang="en-CA" sz="2800" dirty="0"/>
            <a:t>access</a:t>
          </a:r>
        </a:p>
      </dgm:t>
    </dgm:pt>
    <dgm:pt modelId="{3D9864CE-AD76-2B41-A6DF-CF4786D7E0FA}" type="parTrans" cxnId="{EA2E1B22-58E3-1A4D-B2A8-5FF3CC79F3F6}">
      <dgm:prSet/>
      <dgm:spPr/>
      <dgm:t>
        <a:bodyPr/>
        <a:lstStyle/>
        <a:p>
          <a:endParaRPr lang="en-US"/>
        </a:p>
      </dgm:t>
    </dgm:pt>
    <dgm:pt modelId="{BB089FE3-A558-8C4B-890A-41A0594329E2}" type="sibTrans" cxnId="{EA2E1B22-58E3-1A4D-B2A8-5FF3CC79F3F6}">
      <dgm:prSet/>
      <dgm:spPr/>
      <dgm:t>
        <a:bodyPr/>
        <a:lstStyle/>
        <a:p>
          <a:endParaRPr lang="en-US"/>
        </a:p>
      </dgm:t>
    </dgm:pt>
    <dgm:pt modelId="{6C9C3F7A-64DB-FD4C-BB87-BFFDC2F2EE32}" type="pres">
      <dgm:prSet presAssocID="{293BF441-2172-B949-8D24-02B6A8E762DC}" presName="Name0" presStyleCnt="0">
        <dgm:presLayoutVars>
          <dgm:dir/>
          <dgm:animLvl val="lvl"/>
          <dgm:resizeHandles val="exact"/>
        </dgm:presLayoutVars>
      </dgm:prSet>
      <dgm:spPr/>
    </dgm:pt>
    <dgm:pt modelId="{DC6C133B-AD82-124E-B453-9750C983326F}" type="pres">
      <dgm:prSet presAssocID="{078523E5-68DB-C74E-913E-33909EBF3333}" presName="Name8" presStyleCnt="0"/>
      <dgm:spPr/>
    </dgm:pt>
    <dgm:pt modelId="{B5FD6575-8A1A-9446-869E-9723D4E110EE}" type="pres">
      <dgm:prSet presAssocID="{078523E5-68DB-C74E-913E-33909EBF3333}" presName="level" presStyleLbl="node1" presStyleIdx="0" presStyleCnt="3">
        <dgm:presLayoutVars>
          <dgm:chMax val="1"/>
          <dgm:bulletEnabled val="1"/>
        </dgm:presLayoutVars>
      </dgm:prSet>
      <dgm:spPr/>
    </dgm:pt>
    <dgm:pt modelId="{8FAD3BF2-DF06-354B-8826-1D4EB9EEE285}" type="pres">
      <dgm:prSet presAssocID="{078523E5-68DB-C74E-913E-33909EBF3333}" presName="levelTx" presStyleLbl="revTx" presStyleIdx="0" presStyleCnt="0">
        <dgm:presLayoutVars>
          <dgm:chMax val="1"/>
          <dgm:bulletEnabled val="1"/>
        </dgm:presLayoutVars>
      </dgm:prSet>
      <dgm:spPr/>
    </dgm:pt>
    <dgm:pt modelId="{EEA9F0E2-E6E4-2444-B814-EB643D0971AA}" type="pres">
      <dgm:prSet presAssocID="{E79B94CD-6AE7-4344-800F-6BBB3EA0E601}" presName="Name8" presStyleCnt="0"/>
      <dgm:spPr/>
    </dgm:pt>
    <dgm:pt modelId="{C767774F-7D31-2443-8549-B9C8A41EC4D3}" type="pres">
      <dgm:prSet presAssocID="{E79B94CD-6AE7-4344-800F-6BBB3EA0E601}" presName="level" presStyleLbl="node1" presStyleIdx="1" presStyleCnt="3">
        <dgm:presLayoutVars>
          <dgm:chMax val="1"/>
          <dgm:bulletEnabled val="1"/>
        </dgm:presLayoutVars>
      </dgm:prSet>
      <dgm:spPr/>
    </dgm:pt>
    <dgm:pt modelId="{F66642E5-2A53-C545-B15C-BAE7C89F9054}" type="pres">
      <dgm:prSet presAssocID="{E79B94CD-6AE7-4344-800F-6BBB3EA0E601}" presName="levelTx" presStyleLbl="revTx" presStyleIdx="0" presStyleCnt="0">
        <dgm:presLayoutVars>
          <dgm:chMax val="1"/>
          <dgm:bulletEnabled val="1"/>
        </dgm:presLayoutVars>
      </dgm:prSet>
      <dgm:spPr/>
    </dgm:pt>
    <dgm:pt modelId="{F59E2AF0-B4C0-2945-A6A9-339258F3DC99}" type="pres">
      <dgm:prSet presAssocID="{0E2B9292-9242-8E4B-A87E-3D085FF2C138}" presName="Name8" presStyleCnt="0"/>
      <dgm:spPr/>
    </dgm:pt>
    <dgm:pt modelId="{740624AD-81FD-4943-9F4D-26649CBB2154}" type="pres">
      <dgm:prSet presAssocID="{0E2B9292-9242-8E4B-A87E-3D085FF2C138}" presName="level" presStyleLbl="node1" presStyleIdx="2" presStyleCnt="3">
        <dgm:presLayoutVars>
          <dgm:chMax val="1"/>
          <dgm:bulletEnabled val="1"/>
        </dgm:presLayoutVars>
      </dgm:prSet>
      <dgm:spPr/>
    </dgm:pt>
    <dgm:pt modelId="{CE09FAB6-F043-C948-A664-EE2040A16B02}" type="pres">
      <dgm:prSet presAssocID="{0E2B9292-9242-8E4B-A87E-3D085FF2C138}" presName="levelTx" presStyleLbl="revTx" presStyleIdx="0" presStyleCnt="0">
        <dgm:presLayoutVars>
          <dgm:chMax val="1"/>
          <dgm:bulletEnabled val="1"/>
        </dgm:presLayoutVars>
      </dgm:prSet>
      <dgm:spPr/>
    </dgm:pt>
  </dgm:ptLst>
  <dgm:cxnLst>
    <dgm:cxn modelId="{67DBE417-0CF8-BD45-BE7F-5C78CC259E55}" type="presOf" srcId="{0E2B9292-9242-8E4B-A87E-3D085FF2C138}" destId="{CE09FAB6-F043-C948-A664-EE2040A16B02}" srcOrd="1" destOrd="0" presId="urn:microsoft.com/office/officeart/2005/8/layout/pyramid3"/>
    <dgm:cxn modelId="{6BE66921-F33A-6147-8448-CD98E6B6FB3B}" type="presOf" srcId="{0E2B9292-9242-8E4B-A87E-3D085FF2C138}" destId="{740624AD-81FD-4943-9F4D-26649CBB2154}" srcOrd="0" destOrd="0" presId="urn:microsoft.com/office/officeart/2005/8/layout/pyramid3"/>
    <dgm:cxn modelId="{EA2E1B22-58E3-1A4D-B2A8-5FF3CC79F3F6}" srcId="{293BF441-2172-B949-8D24-02B6A8E762DC}" destId="{0E2B9292-9242-8E4B-A87E-3D085FF2C138}" srcOrd="2" destOrd="0" parTransId="{3D9864CE-AD76-2B41-A6DF-CF4786D7E0FA}" sibTransId="{BB089FE3-A558-8C4B-890A-41A0594329E2}"/>
    <dgm:cxn modelId="{C459A24C-3A67-1049-9E2D-7BB40BFD5A3B}" type="presOf" srcId="{078523E5-68DB-C74E-913E-33909EBF3333}" destId="{B5FD6575-8A1A-9446-869E-9723D4E110EE}" srcOrd="0" destOrd="0" presId="urn:microsoft.com/office/officeart/2005/8/layout/pyramid3"/>
    <dgm:cxn modelId="{D2FCD05F-E27D-EF42-81D6-1431044FEC18}" type="presOf" srcId="{E79B94CD-6AE7-4344-800F-6BBB3EA0E601}" destId="{C767774F-7D31-2443-8549-B9C8A41EC4D3}" srcOrd="0" destOrd="0" presId="urn:microsoft.com/office/officeart/2005/8/layout/pyramid3"/>
    <dgm:cxn modelId="{F5AABB61-160D-2D42-9BB4-D42EF567CEFF}" srcId="{293BF441-2172-B949-8D24-02B6A8E762DC}" destId="{078523E5-68DB-C74E-913E-33909EBF3333}" srcOrd="0" destOrd="0" parTransId="{251D8108-9D58-4F4C-9854-D63EE9F5B1EF}" sibTransId="{E8F5DD76-E013-5248-8B95-308DB0EEBAA3}"/>
    <dgm:cxn modelId="{263B2562-AD96-D046-BB4D-AF6E035004DB}" srcId="{293BF441-2172-B949-8D24-02B6A8E762DC}" destId="{E79B94CD-6AE7-4344-800F-6BBB3EA0E601}" srcOrd="1" destOrd="0" parTransId="{597F9758-7EF7-DA4D-B9CE-AF14F2436DBD}" sibTransId="{A0D38F1A-D3F9-B44B-9985-F7D4ED4D61B3}"/>
    <dgm:cxn modelId="{7D7ED463-EBAA-DC4C-88C5-5BDE83D98FFD}" type="presOf" srcId="{078523E5-68DB-C74E-913E-33909EBF3333}" destId="{8FAD3BF2-DF06-354B-8826-1D4EB9EEE285}" srcOrd="1" destOrd="0" presId="urn:microsoft.com/office/officeart/2005/8/layout/pyramid3"/>
    <dgm:cxn modelId="{804A656F-23D2-2F4A-80CE-7CD495F1E473}" type="presOf" srcId="{293BF441-2172-B949-8D24-02B6A8E762DC}" destId="{6C9C3F7A-64DB-FD4C-BB87-BFFDC2F2EE32}" srcOrd="0" destOrd="0" presId="urn:microsoft.com/office/officeart/2005/8/layout/pyramid3"/>
    <dgm:cxn modelId="{262545E0-5483-1949-8279-96BAD5F312E1}" type="presOf" srcId="{E79B94CD-6AE7-4344-800F-6BBB3EA0E601}" destId="{F66642E5-2A53-C545-B15C-BAE7C89F9054}" srcOrd="1" destOrd="0" presId="urn:microsoft.com/office/officeart/2005/8/layout/pyramid3"/>
    <dgm:cxn modelId="{1B143DEE-959F-FF4F-8FA9-0BADF8754924}" type="presParOf" srcId="{6C9C3F7A-64DB-FD4C-BB87-BFFDC2F2EE32}" destId="{DC6C133B-AD82-124E-B453-9750C983326F}" srcOrd="0" destOrd="0" presId="urn:microsoft.com/office/officeart/2005/8/layout/pyramid3"/>
    <dgm:cxn modelId="{3CF495F9-5585-C246-B308-43B7E3A1BCA8}" type="presParOf" srcId="{DC6C133B-AD82-124E-B453-9750C983326F}" destId="{B5FD6575-8A1A-9446-869E-9723D4E110EE}" srcOrd="0" destOrd="0" presId="urn:microsoft.com/office/officeart/2005/8/layout/pyramid3"/>
    <dgm:cxn modelId="{D568DBCA-640F-8641-9413-05D7418062A5}" type="presParOf" srcId="{DC6C133B-AD82-124E-B453-9750C983326F}" destId="{8FAD3BF2-DF06-354B-8826-1D4EB9EEE285}" srcOrd="1" destOrd="0" presId="urn:microsoft.com/office/officeart/2005/8/layout/pyramid3"/>
    <dgm:cxn modelId="{99A386AC-82C6-DF42-947A-03CBA1517E85}" type="presParOf" srcId="{6C9C3F7A-64DB-FD4C-BB87-BFFDC2F2EE32}" destId="{EEA9F0E2-E6E4-2444-B814-EB643D0971AA}" srcOrd="1" destOrd="0" presId="urn:microsoft.com/office/officeart/2005/8/layout/pyramid3"/>
    <dgm:cxn modelId="{B309EE14-9857-A941-B8BE-8CB37AC0C108}" type="presParOf" srcId="{EEA9F0E2-E6E4-2444-B814-EB643D0971AA}" destId="{C767774F-7D31-2443-8549-B9C8A41EC4D3}" srcOrd="0" destOrd="0" presId="urn:microsoft.com/office/officeart/2005/8/layout/pyramid3"/>
    <dgm:cxn modelId="{2C8F0D6F-3C83-624A-B192-BFACA8AF88C4}" type="presParOf" srcId="{EEA9F0E2-E6E4-2444-B814-EB643D0971AA}" destId="{F66642E5-2A53-C545-B15C-BAE7C89F9054}" srcOrd="1" destOrd="0" presId="urn:microsoft.com/office/officeart/2005/8/layout/pyramid3"/>
    <dgm:cxn modelId="{FD24D61C-2781-0246-9C47-A83D3EBF6C15}" type="presParOf" srcId="{6C9C3F7A-64DB-FD4C-BB87-BFFDC2F2EE32}" destId="{F59E2AF0-B4C0-2945-A6A9-339258F3DC99}" srcOrd="2" destOrd="0" presId="urn:microsoft.com/office/officeart/2005/8/layout/pyramid3"/>
    <dgm:cxn modelId="{D949E258-64BA-FA45-A586-50B89A276DB3}" type="presParOf" srcId="{F59E2AF0-B4C0-2945-A6A9-339258F3DC99}" destId="{740624AD-81FD-4943-9F4D-26649CBB2154}" srcOrd="0" destOrd="0" presId="urn:microsoft.com/office/officeart/2005/8/layout/pyramid3"/>
    <dgm:cxn modelId="{029E212C-A224-D148-BB7E-0B64B20B5038}" type="presParOf" srcId="{F59E2AF0-B4C0-2945-A6A9-339258F3DC99}" destId="{CE09FAB6-F043-C948-A664-EE2040A16B02}"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0C2F8E0-4AAE-DE4C-B455-F673A46BAF5D}" type="doc">
      <dgm:prSet loTypeId="urn:microsoft.com/office/officeart/2008/layout/HexagonCluster" loCatId="relationship" qsTypeId="urn:microsoft.com/office/officeart/2005/8/quickstyle/simple1" qsCatId="simple" csTypeId="urn:microsoft.com/office/officeart/2005/8/colors/colorful1" csCatId="colorful" phldr="1"/>
      <dgm:spPr/>
      <dgm:t>
        <a:bodyPr/>
        <a:lstStyle/>
        <a:p>
          <a:endParaRPr lang="en-US"/>
        </a:p>
      </dgm:t>
    </dgm:pt>
    <dgm:pt modelId="{32ACF302-4F40-4E4E-A87A-FE2DFE8897CF}">
      <dgm:prSet/>
      <dgm:spPr/>
      <dgm:t>
        <a:bodyPr/>
        <a:lstStyle/>
        <a:p>
          <a:r>
            <a:rPr lang="en-US" dirty="0"/>
            <a:t>Questions</a:t>
          </a:r>
          <a:endParaRPr lang="en-CA" dirty="0"/>
        </a:p>
      </dgm:t>
    </dgm:pt>
    <dgm:pt modelId="{AFC7E1E9-BF06-B240-B232-9BC39CE123FB}" type="parTrans" cxnId="{CDEC2419-2554-DB49-8874-DED94E9338C7}">
      <dgm:prSet/>
      <dgm:spPr/>
      <dgm:t>
        <a:bodyPr/>
        <a:lstStyle/>
        <a:p>
          <a:endParaRPr lang="en-US"/>
        </a:p>
      </dgm:t>
    </dgm:pt>
    <dgm:pt modelId="{80C5CD85-FB5B-6845-8997-2B404BE97D21}" type="sibTrans" cxnId="{CDEC2419-2554-DB49-8874-DED94E9338C7}">
      <dgm:prSet/>
      <dgm:spPr/>
      <dgm:t>
        <a:bodyPr/>
        <a:lstStyle/>
        <a:p>
          <a:endParaRPr lang="en-US"/>
        </a:p>
      </dgm:t>
    </dgm:pt>
    <dgm:pt modelId="{2522D665-643B-D344-B299-E47D813A0EAE}">
      <dgm:prSet/>
      <dgm:spPr/>
      <dgm:t>
        <a:bodyPr/>
        <a:lstStyle/>
        <a:p>
          <a:r>
            <a:rPr lang="en-US" dirty="0"/>
            <a:t>Thanks for your time and attention!</a:t>
          </a:r>
          <a:endParaRPr lang="en-CA" dirty="0"/>
        </a:p>
      </dgm:t>
    </dgm:pt>
    <dgm:pt modelId="{2BD1D165-E2CA-8F41-BDE8-5EEF518C0288}" type="parTrans" cxnId="{5A8801BC-1F6C-B845-8288-A4E1523BA4CF}">
      <dgm:prSet/>
      <dgm:spPr/>
      <dgm:t>
        <a:bodyPr/>
        <a:lstStyle/>
        <a:p>
          <a:endParaRPr lang="en-US"/>
        </a:p>
      </dgm:t>
    </dgm:pt>
    <dgm:pt modelId="{CF416C4D-5D00-7B43-B1A9-D7CD374E1B05}" type="sibTrans" cxnId="{5A8801BC-1F6C-B845-8288-A4E1523BA4CF}">
      <dgm:prSet/>
      <dgm:spPr/>
      <dgm:t>
        <a:bodyPr/>
        <a:lstStyle/>
        <a:p>
          <a:endParaRPr lang="en-US"/>
        </a:p>
      </dgm:t>
    </dgm:pt>
    <dgm:pt modelId="{C74F7FB5-CB67-8441-9E17-2E4F60880B03}">
      <dgm:prSet/>
      <dgm:spPr/>
      <dgm:t>
        <a:bodyPr/>
        <a:lstStyle/>
        <a:p>
          <a:r>
            <a:rPr lang="en-US" dirty="0"/>
            <a:t>Comments</a:t>
          </a:r>
          <a:endParaRPr lang="en-CA" dirty="0"/>
        </a:p>
      </dgm:t>
    </dgm:pt>
    <dgm:pt modelId="{E568F088-3E06-0848-A96D-0BCC1E139FF2}" type="parTrans" cxnId="{233480A2-6F6E-6A4A-9821-E6954D5727AB}">
      <dgm:prSet/>
      <dgm:spPr/>
      <dgm:t>
        <a:bodyPr/>
        <a:lstStyle/>
        <a:p>
          <a:endParaRPr lang="en-US"/>
        </a:p>
      </dgm:t>
    </dgm:pt>
    <dgm:pt modelId="{D949124C-747B-1245-B902-5BEF1BD613A9}" type="sibTrans" cxnId="{233480A2-6F6E-6A4A-9821-E6954D5727AB}">
      <dgm:prSet/>
      <dgm:spPr/>
      <dgm:t>
        <a:bodyPr/>
        <a:lstStyle/>
        <a:p>
          <a:endParaRPr lang="en-US"/>
        </a:p>
      </dgm:t>
    </dgm:pt>
    <dgm:pt modelId="{9BF53A34-136E-2D45-9E71-4BDC936E909F}" type="pres">
      <dgm:prSet presAssocID="{60C2F8E0-4AAE-DE4C-B455-F673A46BAF5D}" presName="Name0" presStyleCnt="0">
        <dgm:presLayoutVars>
          <dgm:chMax val="21"/>
          <dgm:chPref val="21"/>
        </dgm:presLayoutVars>
      </dgm:prSet>
      <dgm:spPr/>
    </dgm:pt>
    <dgm:pt modelId="{E6CC82F6-F5F9-E643-A145-414C86E91D35}" type="pres">
      <dgm:prSet presAssocID="{2522D665-643B-D344-B299-E47D813A0EAE}" presName="text1" presStyleCnt="0"/>
      <dgm:spPr/>
    </dgm:pt>
    <dgm:pt modelId="{3740A9D1-1F87-2E45-8E37-E26EF02C4A1F}" type="pres">
      <dgm:prSet presAssocID="{2522D665-643B-D344-B299-E47D813A0EAE}" presName="textRepeatNode" presStyleLbl="alignNode1" presStyleIdx="0" presStyleCnt="3" custScaleX="133114" custScaleY="136282" custLinFactNeighborX="4276" custLinFactNeighborY="992">
        <dgm:presLayoutVars>
          <dgm:chMax val="0"/>
          <dgm:chPref val="0"/>
          <dgm:bulletEnabled val="1"/>
        </dgm:presLayoutVars>
      </dgm:prSet>
      <dgm:spPr/>
    </dgm:pt>
    <dgm:pt modelId="{236A70F2-2506-C648-BB85-F22FA390E8CB}" type="pres">
      <dgm:prSet presAssocID="{2522D665-643B-D344-B299-E47D813A0EAE}" presName="textaccent1" presStyleCnt="0"/>
      <dgm:spPr/>
    </dgm:pt>
    <dgm:pt modelId="{E7A5D177-F9D2-E84F-9BA6-82B40317D89E}" type="pres">
      <dgm:prSet presAssocID="{2522D665-643B-D344-B299-E47D813A0EAE}" presName="accentRepeatNode" presStyleLbl="solidAlignAcc1" presStyleIdx="0" presStyleCnt="6"/>
      <dgm:spPr/>
    </dgm:pt>
    <dgm:pt modelId="{F718D326-94F5-A344-BE06-29171D8EF64C}" type="pres">
      <dgm:prSet presAssocID="{CF416C4D-5D00-7B43-B1A9-D7CD374E1B05}" presName="image1" presStyleCnt="0"/>
      <dgm:spPr/>
    </dgm:pt>
    <dgm:pt modelId="{61CA5E24-3FBA-C842-9FF2-C0EA4BC90BC4}" type="pres">
      <dgm:prSet presAssocID="{CF416C4D-5D00-7B43-B1A9-D7CD374E1B05}" presName="imageRepeatNode" presStyleLbl="alignAcc1" presStyleIdx="0" presStyleCnt="3"/>
      <dgm:spPr/>
    </dgm:pt>
    <dgm:pt modelId="{27B4C3C4-FC75-1541-A894-FB9C6CAC4CC9}" type="pres">
      <dgm:prSet presAssocID="{CF416C4D-5D00-7B43-B1A9-D7CD374E1B05}" presName="imageaccent1" presStyleCnt="0"/>
      <dgm:spPr/>
    </dgm:pt>
    <dgm:pt modelId="{8BB8E753-8BB0-1143-9416-DB901BEBD4C0}" type="pres">
      <dgm:prSet presAssocID="{CF416C4D-5D00-7B43-B1A9-D7CD374E1B05}" presName="accentRepeatNode" presStyleLbl="solidAlignAcc1" presStyleIdx="1" presStyleCnt="6"/>
      <dgm:spPr/>
    </dgm:pt>
    <dgm:pt modelId="{0F0FCBEE-93F9-D64D-A28F-14A46BEC2C88}" type="pres">
      <dgm:prSet presAssocID="{32ACF302-4F40-4E4E-A87A-FE2DFE8897CF}" presName="text2" presStyleCnt="0"/>
      <dgm:spPr/>
    </dgm:pt>
    <dgm:pt modelId="{DF618E42-CCEC-024E-9ACD-D15EABBBA90A}" type="pres">
      <dgm:prSet presAssocID="{32ACF302-4F40-4E4E-A87A-FE2DFE8897CF}" presName="textRepeatNode" presStyleLbl="alignNode1" presStyleIdx="1" presStyleCnt="3" custScaleX="133114" custScaleY="136282" custLinFactNeighborX="16844" custLinFactNeighborY="-7932">
        <dgm:presLayoutVars>
          <dgm:chMax val="0"/>
          <dgm:chPref val="0"/>
          <dgm:bulletEnabled val="1"/>
        </dgm:presLayoutVars>
      </dgm:prSet>
      <dgm:spPr/>
    </dgm:pt>
    <dgm:pt modelId="{F11C1B30-A96C-B544-901A-56F97EA04C02}" type="pres">
      <dgm:prSet presAssocID="{32ACF302-4F40-4E4E-A87A-FE2DFE8897CF}" presName="textaccent2" presStyleCnt="0"/>
      <dgm:spPr/>
    </dgm:pt>
    <dgm:pt modelId="{93B25E8C-6465-6841-AC70-42CCD5A1C209}" type="pres">
      <dgm:prSet presAssocID="{32ACF302-4F40-4E4E-A87A-FE2DFE8897CF}" presName="accentRepeatNode" presStyleLbl="solidAlignAcc1" presStyleIdx="2" presStyleCnt="6"/>
      <dgm:spPr/>
    </dgm:pt>
    <dgm:pt modelId="{2EAF6033-1B79-2340-A80E-B53677D60453}" type="pres">
      <dgm:prSet presAssocID="{80C5CD85-FB5B-6845-8997-2B404BE97D21}" presName="image2" presStyleCnt="0"/>
      <dgm:spPr/>
    </dgm:pt>
    <dgm:pt modelId="{BB33E5B9-20DE-D343-A473-8459B61D5674}" type="pres">
      <dgm:prSet presAssocID="{80C5CD85-FB5B-6845-8997-2B404BE97D21}" presName="imageRepeatNode" presStyleLbl="alignAcc1" presStyleIdx="1" presStyleCnt="3"/>
      <dgm:spPr/>
    </dgm:pt>
    <dgm:pt modelId="{76223ABA-2C5D-C04A-9CB1-E1672835093D}" type="pres">
      <dgm:prSet presAssocID="{80C5CD85-FB5B-6845-8997-2B404BE97D21}" presName="imageaccent2" presStyleCnt="0"/>
      <dgm:spPr/>
    </dgm:pt>
    <dgm:pt modelId="{C68056B3-BCDF-6542-947A-099F2C606E96}" type="pres">
      <dgm:prSet presAssocID="{80C5CD85-FB5B-6845-8997-2B404BE97D21}" presName="accentRepeatNode" presStyleLbl="solidAlignAcc1" presStyleIdx="3" presStyleCnt="6"/>
      <dgm:spPr/>
    </dgm:pt>
    <dgm:pt modelId="{F81F2598-1A4E-7D4E-8A41-43B9009E5410}" type="pres">
      <dgm:prSet presAssocID="{C74F7FB5-CB67-8441-9E17-2E4F60880B03}" presName="text3" presStyleCnt="0"/>
      <dgm:spPr/>
    </dgm:pt>
    <dgm:pt modelId="{E9577747-EEB5-B446-B0A5-594DEACC70AF}" type="pres">
      <dgm:prSet presAssocID="{C74F7FB5-CB67-8441-9E17-2E4F60880B03}" presName="textRepeatNode" presStyleLbl="alignNode1" presStyleIdx="2" presStyleCnt="3" custScaleX="133114" custScaleY="136282" custLinFactNeighborX="-6839" custLinFactNeighborY="-10086">
        <dgm:presLayoutVars>
          <dgm:chMax val="0"/>
          <dgm:chPref val="0"/>
          <dgm:bulletEnabled val="1"/>
        </dgm:presLayoutVars>
      </dgm:prSet>
      <dgm:spPr/>
    </dgm:pt>
    <dgm:pt modelId="{4C5A2430-A9E1-064D-8B8C-565C3D70F099}" type="pres">
      <dgm:prSet presAssocID="{C74F7FB5-CB67-8441-9E17-2E4F60880B03}" presName="textaccent3" presStyleCnt="0"/>
      <dgm:spPr/>
    </dgm:pt>
    <dgm:pt modelId="{89D2D2FE-5582-A949-86B7-61708C02174B}" type="pres">
      <dgm:prSet presAssocID="{C74F7FB5-CB67-8441-9E17-2E4F60880B03}" presName="accentRepeatNode" presStyleLbl="solidAlignAcc1" presStyleIdx="4" presStyleCnt="6"/>
      <dgm:spPr/>
    </dgm:pt>
    <dgm:pt modelId="{BF0FE109-B24F-0A4E-9FA4-67183507267F}" type="pres">
      <dgm:prSet presAssocID="{D949124C-747B-1245-B902-5BEF1BD613A9}" presName="image3" presStyleCnt="0"/>
      <dgm:spPr/>
    </dgm:pt>
    <dgm:pt modelId="{6CB6FF84-6341-0341-9587-DDAB1487CF42}" type="pres">
      <dgm:prSet presAssocID="{D949124C-747B-1245-B902-5BEF1BD613A9}" presName="imageRepeatNode" presStyleLbl="alignAcc1" presStyleIdx="2" presStyleCnt="3"/>
      <dgm:spPr/>
    </dgm:pt>
    <dgm:pt modelId="{935A77CB-F34B-CB49-955C-0B62447FFF4F}" type="pres">
      <dgm:prSet presAssocID="{D949124C-747B-1245-B902-5BEF1BD613A9}" presName="imageaccent3" presStyleCnt="0"/>
      <dgm:spPr/>
    </dgm:pt>
    <dgm:pt modelId="{55B83961-B4B4-9B43-BB2C-7AB07C8CC217}" type="pres">
      <dgm:prSet presAssocID="{D949124C-747B-1245-B902-5BEF1BD613A9}" presName="accentRepeatNode" presStyleLbl="solidAlignAcc1" presStyleIdx="5" presStyleCnt="6"/>
      <dgm:spPr/>
    </dgm:pt>
  </dgm:ptLst>
  <dgm:cxnLst>
    <dgm:cxn modelId="{EB893A01-B554-4E41-9561-CFB8E23EDE12}" type="presOf" srcId="{2522D665-643B-D344-B299-E47D813A0EAE}" destId="{3740A9D1-1F87-2E45-8E37-E26EF02C4A1F}" srcOrd="0" destOrd="0" presId="urn:microsoft.com/office/officeart/2008/layout/HexagonCluster"/>
    <dgm:cxn modelId="{03870802-F0B5-864C-94F4-763FC27D608A}" type="presOf" srcId="{C74F7FB5-CB67-8441-9E17-2E4F60880B03}" destId="{E9577747-EEB5-B446-B0A5-594DEACC70AF}" srcOrd="0" destOrd="0" presId="urn:microsoft.com/office/officeart/2008/layout/HexagonCluster"/>
    <dgm:cxn modelId="{CDEC2419-2554-DB49-8874-DED94E9338C7}" srcId="{60C2F8E0-4AAE-DE4C-B455-F673A46BAF5D}" destId="{32ACF302-4F40-4E4E-A87A-FE2DFE8897CF}" srcOrd="1" destOrd="0" parTransId="{AFC7E1E9-BF06-B240-B232-9BC39CE123FB}" sibTransId="{80C5CD85-FB5B-6845-8997-2B404BE97D21}"/>
    <dgm:cxn modelId="{E32A5C5B-41BB-BD48-BF67-FB07E9E48018}" type="presOf" srcId="{D949124C-747B-1245-B902-5BEF1BD613A9}" destId="{6CB6FF84-6341-0341-9587-DDAB1487CF42}" srcOrd="0" destOrd="0" presId="urn:microsoft.com/office/officeart/2008/layout/HexagonCluster"/>
    <dgm:cxn modelId="{AD0B5473-5529-C341-80AE-38391228EC54}" type="presOf" srcId="{80C5CD85-FB5B-6845-8997-2B404BE97D21}" destId="{BB33E5B9-20DE-D343-A473-8459B61D5674}" srcOrd="0" destOrd="0" presId="urn:microsoft.com/office/officeart/2008/layout/HexagonCluster"/>
    <dgm:cxn modelId="{57577293-66D0-4F4E-A82A-91029DBC6F70}" type="presOf" srcId="{60C2F8E0-4AAE-DE4C-B455-F673A46BAF5D}" destId="{9BF53A34-136E-2D45-9E71-4BDC936E909F}" srcOrd="0" destOrd="0" presId="urn:microsoft.com/office/officeart/2008/layout/HexagonCluster"/>
    <dgm:cxn modelId="{233480A2-6F6E-6A4A-9821-E6954D5727AB}" srcId="{60C2F8E0-4AAE-DE4C-B455-F673A46BAF5D}" destId="{C74F7FB5-CB67-8441-9E17-2E4F60880B03}" srcOrd="2" destOrd="0" parTransId="{E568F088-3E06-0848-A96D-0BCC1E139FF2}" sibTransId="{D949124C-747B-1245-B902-5BEF1BD613A9}"/>
    <dgm:cxn modelId="{C458C5AC-463A-D642-968C-3084914043EC}" type="presOf" srcId="{CF416C4D-5D00-7B43-B1A9-D7CD374E1B05}" destId="{61CA5E24-3FBA-C842-9FF2-C0EA4BC90BC4}" srcOrd="0" destOrd="0" presId="urn:microsoft.com/office/officeart/2008/layout/HexagonCluster"/>
    <dgm:cxn modelId="{5A8801BC-1F6C-B845-8288-A4E1523BA4CF}" srcId="{60C2F8E0-4AAE-DE4C-B455-F673A46BAF5D}" destId="{2522D665-643B-D344-B299-E47D813A0EAE}" srcOrd="0" destOrd="0" parTransId="{2BD1D165-E2CA-8F41-BDE8-5EEF518C0288}" sibTransId="{CF416C4D-5D00-7B43-B1A9-D7CD374E1B05}"/>
    <dgm:cxn modelId="{F0B5D5D8-3B7F-DC4F-BE3A-D499B3CCBB9A}" type="presOf" srcId="{32ACF302-4F40-4E4E-A87A-FE2DFE8897CF}" destId="{DF618E42-CCEC-024E-9ACD-D15EABBBA90A}" srcOrd="0" destOrd="0" presId="urn:microsoft.com/office/officeart/2008/layout/HexagonCluster"/>
    <dgm:cxn modelId="{4CDD9F66-F7E4-854D-A932-8735FF52358D}" type="presParOf" srcId="{9BF53A34-136E-2D45-9E71-4BDC936E909F}" destId="{E6CC82F6-F5F9-E643-A145-414C86E91D35}" srcOrd="0" destOrd="0" presId="urn:microsoft.com/office/officeart/2008/layout/HexagonCluster"/>
    <dgm:cxn modelId="{9163C382-9890-1C42-B4E7-145070ABB31A}" type="presParOf" srcId="{E6CC82F6-F5F9-E643-A145-414C86E91D35}" destId="{3740A9D1-1F87-2E45-8E37-E26EF02C4A1F}" srcOrd="0" destOrd="0" presId="urn:microsoft.com/office/officeart/2008/layout/HexagonCluster"/>
    <dgm:cxn modelId="{B1AE332A-FF09-8045-8A20-95E4DAB187EF}" type="presParOf" srcId="{9BF53A34-136E-2D45-9E71-4BDC936E909F}" destId="{236A70F2-2506-C648-BB85-F22FA390E8CB}" srcOrd="1" destOrd="0" presId="urn:microsoft.com/office/officeart/2008/layout/HexagonCluster"/>
    <dgm:cxn modelId="{F32BB1A1-B836-6849-AC15-8FD907EACF63}" type="presParOf" srcId="{236A70F2-2506-C648-BB85-F22FA390E8CB}" destId="{E7A5D177-F9D2-E84F-9BA6-82B40317D89E}" srcOrd="0" destOrd="0" presId="urn:microsoft.com/office/officeart/2008/layout/HexagonCluster"/>
    <dgm:cxn modelId="{865500DA-F001-564E-B7F3-F8E1DBCCE7AD}" type="presParOf" srcId="{9BF53A34-136E-2D45-9E71-4BDC936E909F}" destId="{F718D326-94F5-A344-BE06-29171D8EF64C}" srcOrd="2" destOrd="0" presId="urn:microsoft.com/office/officeart/2008/layout/HexagonCluster"/>
    <dgm:cxn modelId="{4F265985-ACAF-1140-83FA-F7E6816F9475}" type="presParOf" srcId="{F718D326-94F5-A344-BE06-29171D8EF64C}" destId="{61CA5E24-3FBA-C842-9FF2-C0EA4BC90BC4}" srcOrd="0" destOrd="0" presId="urn:microsoft.com/office/officeart/2008/layout/HexagonCluster"/>
    <dgm:cxn modelId="{3981F5D3-5FA6-1B44-B7C9-A68528797C24}" type="presParOf" srcId="{9BF53A34-136E-2D45-9E71-4BDC936E909F}" destId="{27B4C3C4-FC75-1541-A894-FB9C6CAC4CC9}" srcOrd="3" destOrd="0" presId="urn:microsoft.com/office/officeart/2008/layout/HexagonCluster"/>
    <dgm:cxn modelId="{E7CAFAC9-C493-5341-9589-2FD6E70096C1}" type="presParOf" srcId="{27B4C3C4-FC75-1541-A894-FB9C6CAC4CC9}" destId="{8BB8E753-8BB0-1143-9416-DB901BEBD4C0}" srcOrd="0" destOrd="0" presId="urn:microsoft.com/office/officeart/2008/layout/HexagonCluster"/>
    <dgm:cxn modelId="{55A52976-19F1-A446-BB67-0A2297BCABCD}" type="presParOf" srcId="{9BF53A34-136E-2D45-9E71-4BDC936E909F}" destId="{0F0FCBEE-93F9-D64D-A28F-14A46BEC2C88}" srcOrd="4" destOrd="0" presId="urn:microsoft.com/office/officeart/2008/layout/HexagonCluster"/>
    <dgm:cxn modelId="{7706FEBC-921A-4949-B86C-52EFF5FFA6B4}" type="presParOf" srcId="{0F0FCBEE-93F9-D64D-A28F-14A46BEC2C88}" destId="{DF618E42-CCEC-024E-9ACD-D15EABBBA90A}" srcOrd="0" destOrd="0" presId="urn:microsoft.com/office/officeart/2008/layout/HexagonCluster"/>
    <dgm:cxn modelId="{3C7767EB-97D2-4445-A4A7-236BB8909446}" type="presParOf" srcId="{9BF53A34-136E-2D45-9E71-4BDC936E909F}" destId="{F11C1B30-A96C-B544-901A-56F97EA04C02}" srcOrd="5" destOrd="0" presId="urn:microsoft.com/office/officeart/2008/layout/HexagonCluster"/>
    <dgm:cxn modelId="{9F3BC55C-7D4F-C547-938F-C6C0BD796446}" type="presParOf" srcId="{F11C1B30-A96C-B544-901A-56F97EA04C02}" destId="{93B25E8C-6465-6841-AC70-42CCD5A1C209}" srcOrd="0" destOrd="0" presId="urn:microsoft.com/office/officeart/2008/layout/HexagonCluster"/>
    <dgm:cxn modelId="{4ACC5FCD-E6AB-F143-A8A3-7FE59BCEFD7A}" type="presParOf" srcId="{9BF53A34-136E-2D45-9E71-4BDC936E909F}" destId="{2EAF6033-1B79-2340-A80E-B53677D60453}" srcOrd="6" destOrd="0" presId="urn:microsoft.com/office/officeart/2008/layout/HexagonCluster"/>
    <dgm:cxn modelId="{198AB145-4480-6D49-9CD0-506DF8374FBB}" type="presParOf" srcId="{2EAF6033-1B79-2340-A80E-B53677D60453}" destId="{BB33E5B9-20DE-D343-A473-8459B61D5674}" srcOrd="0" destOrd="0" presId="urn:microsoft.com/office/officeart/2008/layout/HexagonCluster"/>
    <dgm:cxn modelId="{AD8B020B-8D76-9846-878A-A2725736416B}" type="presParOf" srcId="{9BF53A34-136E-2D45-9E71-4BDC936E909F}" destId="{76223ABA-2C5D-C04A-9CB1-E1672835093D}" srcOrd="7" destOrd="0" presId="urn:microsoft.com/office/officeart/2008/layout/HexagonCluster"/>
    <dgm:cxn modelId="{DE1390CF-1E89-7247-B1B1-BCDEE1A2BE5E}" type="presParOf" srcId="{76223ABA-2C5D-C04A-9CB1-E1672835093D}" destId="{C68056B3-BCDF-6542-947A-099F2C606E96}" srcOrd="0" destOrd="0" presId="urn:microsoft.com/office/officeart/2008/layout/HexagonCluster"/>
    <dgm:cxn modelId="{66F8270A-CC80-534B-8572-A1AC4E393AFD}" type="presParOf" srcId="{9BF53A34-136E-2D45-9E71-4BDC936E909F}" destId="{F81F2598-1A4E-7D4E-8A41-43B9009E5410}" srcOrd="8" destOrd="0" presId="urn:microsoft.com/office/officeart/2008/layout/HexagonCluster"/>
    <dgm:cxn modelId="{F2EEE7B0-87A8-D749-B2A1-0A3B9EFEC2EA}" type="presParOf" srcId="{F81F2598-1A4E-7D4E-8A41-43B9009E5410}" destId="{E9577747-EEB5-B446-B0A5-594DEACC70AF}" srcOrd="0" destOrd="0" presId="urn:microsoft.com/office/officeart/2008/layout/HexagonCluster"/>
    <dgm:cxn modelId="{562E85A9-740C-CC45-BAA9-F9509F131765}" type="presParOf" srcId="{9BF53A34-136E-2D45-9E71-4BDC936E909F}" destId="{4C5A2430-A9E1-064D-8B8C-565C3D70F099}" srcOrd="9" destOrd="0" presId="urn:microsoft.com/office/officeart/2008/layout/HexagonCluster"/>
    <dgm:cxn modelId="{926B3FD3-2224-474E-ADA7-C4992C9CFBC7}" type="presParOf" srcId="{4C5A2430-A9E1-064D-8B8C-565C3D70F099}" destId="{89D2D2FE-5582-A949-86B7-61708C02174B}" srcOrd="0" destOrd="0" presId="urn:microsoft.com/office/officeart/2008/layout/HexagonCluster"/>
    <dgm:cxn modelId="{923BCA43-E863-9348-BBF8-62FA81EA9A5D}" type="presParOf" srcId="{9BF53A34-136E-2D45-9E71-4BDC936E909F}" destId="{BF0FE109-B24F-0A4E-9FA4-67183507267F}" srcOrd="10" destOrd="0" presId="urn:microsoft.com/office/officeart/2008/layout/HexagonCluster"/>
    <dgm:cxn modelId="{06D384DF-B277-2D4E-81EF-503B79043A4C}" type="presParOf" srcId="{BF0FE109-B24F-0A4E-9FA4-67183507267F}" destId="{6CB6FF84-6341-0341-9587-DDAB1487CF42}" srcOrd="0" destOrd="0" presId="urn:microsoft.com/office/officeart/2008/layout/HexagonCluster"/>
    <dgm:cxn modelId="{750B2959-ED7F-6644-B189-5461063004C6}" type="presParOf" srcId="{9BF53A34-136E-2D45-9E71-4BDC936E909F}" destId="{935A77CB-F34B-CB49-955C-0B62447FFF4F}" srcOrd="11" destOrd="0" presId="urn:microsoft.com/office/officeart/2008/layout/HexagonCluster"/>
    <dgm:cxn modelId="{D9B3407B-1CDA-0048-A58D-131EB73B7031}" type="presParOf" srcId="{935A77CB-F34B-CB49-955C-0B62447FFF4F}" destId="{55B83961-B4B4-9B43-BB2C-7AB07C8CC217}"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C143A0-5E69-B246-8270-A892A58A3D85}">
      <dsp:nvSpPr>
        <dsp:cNvPr id="0" name=""/>
        <dsp:cNvSpPr/>
      </dsp:nvSpPr>
      <dsp:spPr>
        <a:xfrm>
          <a:off x="4409" y="307541"/>
          <a:ext cx="2652404" cy="4714330"/>
        </a:xfrm>
        <a:prstGeom prst="roundRect">
          <a:avLst>
            <a:gd name="adj" fmla="val 5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6299" rIns="137795" bIns="0" numCol="1" spcCol="1270" anchor="t" anchorCtr="0">
          <a:noAutofit/>
        </a:bodyPr>
        <a:lstStyle/>
        <a:p>
          <a:pPr marL="0" lvl="0" indent="0" algn="r" defTabSz="1377950">
            <a:lnSpc>
              <a:spcPct val="90000"/>
            </a:lnSpc>
            <a:spcBef>
              <a:spcPct val="0"/>
            </a:spcBef>
            <a:spcAft>
              <a:spcPct val="35000"/>
            </a:spcAft>
            <a:buNone/>
          </a:pPr>
          <a:r>
            <a:rPr lang="en-US" sz="3100" kern="1200" dirty="0">
              <a:solidFill>
                <a:schemeClr val="tx1"/>
              </a:solidFill>
            </a:rPr>
            <a:t>INTRO</a:t>
          </a:r>
        </a:p>
      </dsp:txBody>
      <dsp:txXfrm rot="16200000">
        <a:off x="-1663225" y="1975176"/>
        <a:ext cx="3865750" cy="530480"/>
      </dsp:txXfrm>
    </dsp:sp>
    <dsp:sp modelId="{AC1DD5D4-EC27-394E-9F2F-9545F35F168C}">
      <dsp:nvSpPr>
        <dsp:cNvPr id="0" name=""/>
        <dsp:cNvSpPr/>
      </dsp:nvSpPr>
      <dsp:spPr>
        <a:xfrm>
          <a:off x="534890" y="307541"/>
          <a:ext cx="1976041" cy="4714330"/>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5438" rIns="0" bIns="0" numCol="1" spcCol="1270" anchor="t" anchorCtr="0">
          <a:noAutofit/>
        </a:bodyPr>
        <a:lstStyle/>
        <a:p>
          <a:pPr marL="0" lvl="0" indent="0" algn="l" defTabSz="977900">
            <a:lnSpc>
              <a:spcPct val="90000"/>
            </a:lnSpc>
            <a:spcBef>
              <a:spcPct val="0"/>
            </a:spcBef>
            <a:spcAft>
              <a:spcPct val="35000"/>
            </a:spcAft>
            <a:buNone/>
          </a:pPr>
          <a:r>
            <a:rPr lang="en-US" sz="2200" kern="1200" dirty="0"/>
            <a:t>General Definitions</a:t>
          </a:r>
        </a:p>
        <a:p>
          <a:pPr marL="0" lvl="0" indent="0" algn="l" defTabSz="977900">
            <a:lnSpc>
              <a:spcPct val="90000"/>
            </a:lnSpc>
            <a:spcBef>
              <a:spcPct val="0"/>
            </a:spcBef>
            <a:spcAft>
              <a:spcPct val="35000"/>
            </a:spcAft>
            <a:buNone/>
          </a:pPr>
          <a:r>
            <a:rPr lang="en-US" sz="2200" kern="1200" dirty="0"/>
            <a:t>Typical Course of MIP</a:t>
          </a:r>
        </a:p>
        <a:p>
          <a:pPr marL="0" lvl="0" indent="0" algn="l" defTabSz="977900">
            <a:lnSpc>
              <a:spcPct val="90000"/>
            </a:lnSpc>
            <a:spcBef>
              <a:spcPct val="0"/>
            </a:spcBef>
            <a:spcAft>
              <a:spcPct val="35000"/>
            </a:spcAft>
            <a:buNone/>
          </a:pPr>
          <a:r>
            <a:rPr lang="en-US" sz="2200" kern="1200" dirty="0"/>
            <a:t>Physical Impacts of Meth Use</a:t>
          </a:r>
        </a:p>
        <a:p>
          <a:pPr marL="0" lvl="0" indent="0" algn="l" defTabSz="977900">
            <a:lnSpc>
              <a:spcPct val="90000"/>
            </a:lnSpc>
            <a:spcBef>
              <a:spcPct val="0"/>
            </a:spcBef>
            <a:spcAft>
              <a:spcPct val="35000"/>
            </a:spcAft>
            <a:buNone/>
          </a:pPr>
          <a:r>
            <a:rPr lang="en-US" sz="2200" kern="1200" dirty="0"/>
            <a:t>Who is Affected</a:t>
          </a:r>
        </a:p>
      </dsp:txBody>
      <dsp:txXfrm>
        <a:off x="534890" y="307541"/>
        <a:ext cx="1976041" cy="4714330"/>
      </dsp:txXfrm>
    </dsp:sp>
    <dsp:sp modelId="{FA6D1F5F-2E3C-9F4A-B07D-DCC759492BE6}">
      <dsp:nvSpPr>
        <dsp:cNvPr id="0" name=""/>
        <dsp:cNvSpPr/>
      </dsp:nvSpPr>
      <dsp:spPr>
        <a:xfrm>
          <a:off x="2749648" y="307541"/>
          <a:ext cx="2652404" cy="4716208"/>
        </a:xfrm>
        <a:prstGeom prst="roundRect">
          <a:avLst>
            <a:gd name="adj" fmla="val 5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2870" rIns="133350" bIns="0" numCol="1" spcCol="1270" anchor="t" anchorCtr="0">
          <a:noAutofit/>
        </a:bodyPr>
        <a:lstStyle/>
        <a:p>
          <a:pPr marL="0" lvl="0" indent="0" algn="r" defTabSz="1333500">
            <a:lnSpc>
              <a:spcPct val="90000"/>
            </a:lnSpc>
            <a:spcBef>
              <a:spcPct val="0"/>
            </a:spcBef>
            <a:spcAft>
              <a:spcPct val="35000"/>
            </a:spcAft>
            <a:buNone/>
          </a:pPr>
          <a:r>
            <a:rPr lang="en-US" sz="3000" kern="1200" dirty="0">
              <a:solidFill>
                <a:schemeClr val="tx1"/>
              </a:solidFill>
            </a:rPr>
            <a:t>PRIMARY LIT SEARCH</a:t>
          </a:r>
        </a:p>
      </dsp:txBody>
      <dsp:txXfrm rot="16200000">
        <a:off x="1081243" y="1975946"/>
        <a:ext cx="3867290" cy="530480"/>
      </dsp:txXfrm>
    </dsp:sp>
    <dsp:sp modelId="{B686844B-26C8-5640-A95F-6BB124D40E0D}">
      <dsp:nvSpPr>
        <dsp:cNvPr id="0" name=""/>
        <dsp:cNvSpPr/>
      </dsp:nvSpPr>
      <dsp:spPr>
        <a:xfrm rot="5400000">
          <a:off x="2529086" y="4179723"/>
          <a:ext cx="467647" cy="397860"/>
        </a:xfrm>
        <a:prstGeom prst="flowChartExtract">
          <a:avLst/>
        </a:prstGeom>
        <a:solidFill>
          <a:schemeClr val="lt1">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E8689FB-4797-534C-8BE7-BA37F2274A15}">
      <dsp:nvSpPr>
        <dsp:cNvPr id="0" name=""/>
        <dsp:cNvSpPr/>
      </dsp:nvSpPr>
      <dsp:spPr>
        <a:xfrm>
          <a:off x="3280128" y="307541"/>
          <a:ext cx="1976041" cy="4716208"/>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5438" rIns="0" bIns="0" numCol="1" spcCol="1270" anchor="t" anchorCtr="0">
          <a:noAutofit/>
        </a:bodyPr>
        <a:lstStyle/>
        <a:p>
          <a:pPr marL="0" lvl="0" indent="0" algn="l" defTabSz="977900">
            <a:lnSpc>
              <a:spcPct val="90000"/>
            </a:lnSpc>
            <a:spcBef>
              <a:spcPct val="0"/>
            </a:spcBef>
            <a:spcAft>
              <a:spcPct val="35000"/>
            </a:spcAft>
            <a:buNone/>
          </a:pPr>
          <a:r>
            <a:rPr lang="en-US" sz="2200" kern="1200" dirty="0"/>
            <a:t>Current Literature</a:t>
          </a:r>
        </a:p>
        <a:p>
          <a:pPr marL="0" lvl="0" indent="0" algn="l" defTabSz="977900">
            <a:lnSpc>
              <a:spcPct val="90000"/>
            </a:lnSpc>
            <a:spcBef>
              <a:spcPct val="0"/>
            </a:spcBef>
            <a:spcAft>
              <a:spcPct val="35000"/>
            </a:spcAft>
            <a:buNone/>
          </a:pPr>
          <a:r>
            <a:rPr lang="en-US" sz="2200" kern="1200" dirty="0"/>
            <a:t>Available Resources</a:t>
          </a:r>
        </a:p>
        <a:p>
          <a:pPr marL="0" lvl="0" indent="0" algn="l" defTabSz="977900">
            <a:lnSpc>
              <a:spcPct val="90000"/>
            </a:lnSpc>
            <a:spcBef>
              <a:spcPct val="0"/>
            </a:spcBef>
            <a:spcAft>
              <a:spcPct val="35000"/>
            </a:spcAft>
            <a:buNone/>
          </a:pPr>
          <a:endParaRPr lang="en-US" sz="2200" kern="1200" dirty="0"/>
        </a:p>
        <a:p>
          <a:pPr marL="0" lvl="0" indent="0" algn="l" defTabSz="977900">
            <a:lnSpc>
              <a:spcPct val="90000"/>
            </a:lnSpc>
            <a:spcBef>
              <a:spcPct val="0"/>
            </a:spcBef>
            <a:spcAft>
              <a:spcPct val="35000"/>
            </a:spcAft>
            <a:buNone/>
          </a:pPr>
          <a:endParaRPr lang="en-US" sz="2200" kern="1200" dirty="0"/>
        </a:p>
      </dsp:txBody>
      <dsp:txXfrm>
        <a:off x="3280128" y="307541"/>
        <a:ext cx="1976041" cy="4716208"/>
      </dsp:txXfrm>
    </dsp:sp>
    <dsp:sp modelId="{58861CB1-A58F-DD45-875A-0F17DC240ADF}">
      <dsp:nvSpPr>
        <dsp:cNvPr id="0" name=""/>
        <dsp:cNvSpPr/>
      </dsp:nvSpPr>
      <dsp:spPr>
        <a:xfrm>
          <a:off x="5494886" y="307541"/>
          <a:ext cx="2652404" cy="4714330"/>
        </a:xfrm>
        <a:prstGeom prst="roundRect">
          <a:avLst>
            <a:gd name="adj" fmla="val 5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9441" rIns="128905" bIns="0" numCol="1" spcCol="1270" anchor="t" anchorCtr="0">
          <a:noAutofit/>
        </a:bodyPr>
        <a:lstStyle/>
        <a:p>
          <a:pPr marL="0" lvl="0" indent="0" algn="r" defTabSz="1289050">
            <a:lnSpc>
              <a:spcPct val="90000"/>
            </a:lnSpc>
            <a:spcBef>
              <a:spcPct val="0"/>
            </a:spcBef>
            <a:spcAft>
              <a:spcPct val="35000"/>
            </a:spcAft>
            <a:buNone/>
          </a:pPr>
          <a:r>
            <a:rPr lang="en-US" sz="2900" kern="1200" dirty="0">
              <a:solidFill>
                <a:schemeClr val="tx1"/>
              </a:solidFill>
            </a:rPr>
            <a:t>ACUTE MIP TREATMENT</a:t>
          </a:r>
        </a:p>
      </dsp:txBody>
      <dsp:txXfrm rot="16200000">
        <a:off x="3827251" y="1975176"/>
        <a:ext cx="3865750" cy="530480"/>
      </dsp:txXfrm>
    </dsp:sp>
    <dsp:sp modelId="{963D6FC6-1D62-064C-AD37-E509AB9749E5}">
      <dsp:nvSpPr>
        <dsp:cNvPr id="0" name=""/>
        <dsp:cNvSpPr/>
      </dsp:nvSpPr>
      <dsp:spPr>
        <a:xfrm rot="5400000">
          <a:off x="5274324" y="4179723"/>
          <a:ext cx="467647" cy="397860"/>
        </a:xfrm>
        <a:prstGeom prst="flowChartExtract">
          <a:avLst/>
        </a:prstGeom>
        <a:solidFill>
          <a:schemeClr val="lt1">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719A66B-33A2-1646-BE6F-08A9AA9B711A}">
      <dsp:nvSpPr>
        <dsp:cNvPr id="0" name=""/>
        <dsp:cNvSpPr/>
      </dsp:nvSpPr>
      <dsp:spPr>
        <a:xfrm>
          <a:off x="6025367" y="307541"/>
          <a:ext cx="1976041" cy="4714330"/>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5438" rIns="0" bIns="0" numCol="1" spcCol="1270" anchor="t" anchorCtr="0">
          <a:noAutofit/>
        </a:bodyPr>
        <a:lstStyle/>
        <a:p>
          <a:pPr marL="0" lvl="0" indent="0" algn="l" defTabSz="977900">
            <a:lnSpc>
              <a:spcPct val="90000"/>
            </a:lnSpc>
            <a:spcBef>
              <a:spcPct val="0"/>
            </a:spcBef>
            <a:spcAft>
              <a:spcPct val="35000"/>
            </a:spcAft>
            <a:buNone/>
          </a:pPr>
          <a:r>
            <a:rPr lang="en-US" sz="2200" kern="1200" dirty="0"/>
            <a:t>Treatment Recommendations</a:t>
          </a:r>
        </a:p>
        <a:p>
          <a:pPr marL="0" lvl="0" indent="0" algn="l" defTabSz="977900">
            <a:lnSpc>
              <a:spcPct val="90000"/>
            </a:lnSpc>
            <a:spcBef>
              <a:spcPct val="0"/>
            </a:spcBef>
            <a:spcAft>
              <a:spcPct val="35000"/>
            </a:spcAft>
            <a:buNone/>
          </a:pPr>
          <a:r>
            <a:rPr lang="en-US" sz="2200" kern="1200" dirty="0"/>
            <a:t>Steps 1-5</a:t>
          </a:r>
        </a:p>
        <a:p>
          <a:pPr marL="0" lvl="0" indent="0" algn="l" defTabSz="977900">
            <a:lnSpc>
              <a:spcPct val="90000"/>
            </a:lnSpc>
            <a:spcBef>
              <a:spcPct val="0"/>
            </a:spcBef>
            <a:spcAft>
              <a:spcPct val="35000"/>
            </a:spcAft>
            <a:buNone/>
          </a:pPr>
          <a:r>
            <a:rPr lang="en-US" sz="2200" kern="1200" dirty="0"/>
            <a:t>Special Populations</a:t>
          </a:r>
        </a:p>
      </dsp:txBody>
      <dsp:txXfrm>
        <a:off x="6025367" y="307541"/>
        <a:ext cx="1976041" cy="4714330"/>
      </dsp:txXfrm>
    </dsp:sp>
    <dsp:sp modelId="{A81129F1-89B8-1148-B1F3-CD0E417DF577}">
      <dsp:nvSpPr>
        <dsp:cNvPr id="0" name=""/>
        <dsp:cNvSpPr/>
      </dsp:nvSpPr>
      <dsp:spPr>
        <a:xfrm>
          <a:off x="8240125" y="307541"/>
          <a:ext cx="2652404" cy="4714330"/>
        </a:xfrm>
        <a:prstGeom prst="roundRect">
          <a:avLst>
            <a:gd name="adj" fmla="val 5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9441" rIns="128905" bIns="0" numCol="1" spcCol="1270" anchor="t" anchorCtr="0">
          <a:noAutofit/>
        </a:bodyPr>
        <a:lstStyle/>
        <a:p>
          <a:pPr marL="0" lvl="0" indent="0" algn="r" defTabSz="1289050">
            <a:lnSpc>
              <a:spcPct val="90000"/>
            </a:lnSpc>
            <a:spcBef>
              <a:spcPct val="0"/>
            </a:spcBef>
            <a:spcAft>
              <a:spcPct val="35000"/>
            </a:spcAft>
            <a:buNone/>
          </a:pPr>
          <a:r>
            <a:rPr lang="en-US" sz="2900" kern="1200" dirty="0">
              <a:solidFill>
                <a:schemeClr val="tx1"/>
              </a:solidFill>
            </a:rPr>
            <a:t>CONCLUSION</a:t>
          </a:r>
        </a:p>
      </dsp:txBody>
      <dsp:txXfrm rot="16200000">
        <a:off x="6572490" y="1975176"/>
        <a:ext cx="3865750" cy="530480"/>
      </dsp:txXfrm>
    </dsp:sp>
    <dsp:sp modelId="{C43D7142-CEA9-C844-A269-C2554A9CB5D5}">
      <dsp:nvSpPr>
        <dsp:cNvPr id="0" name=""/>
        <dsp:cNvSpPr/>
      </dsp:nvSpPr>
      <dsp:spPr>
        <a:xfrm rot="5400000">
          <a:off x="8019563" y="4179723"/>
          <a:ext cx="467647" cy="397860"/>
        </a:xfrm>
        <a:prstGeom prst="flowChartExtract">
          <a:avLst/>
        </a:prstGeom>
        <a:solidFill>
          <a:schemeClr val="lt1">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782FB67-B805-D848-99BF-932723E30DAC}">
      <dsp:nvSpPr>
        <dsp:cNvPr id="0" name=""/>
        <dsp:cNvSpPr/>
      </dsp:nvSpPr>
      <dsp:spPr>
        <a:xfrm>
          <a:off x="8770605" y="307541"/>
          <a:ext cx="1976041" cy="4714330"/>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5438" rIns="0" bIns="0" numCol="1" spcCol="1270" anchor="t" anchorCtr="0">
          <a:noAutofit/>
        </a:bodyPr>
        <a:lstStyle/>
        <a:p>
          <a:pPr marL="0" lvl="0" indent="0" algn="l" defTabSz="977900">
            <a:lnSpc>
              <a:spcPct val="90000"/>
            </a:lnSpc>
            <a:spcBef>
              <a:spcPct val="0"/>
            </a:spcBef>
            <a:spcAft>
              <a:spcPct val="35000"/>
            </a:spcAft>
            <a:buNone/>
          </a:pPr>
          <a:r>
            <a:rPr lang="en-US" sz="2200" kern="1200" dirty="0"/>
            <a:t>Summary</a:t>
          </a:r>
        </a:p>
        <a:p>
          <a:pPr marL="0" lvl="0" indent="0" algn="l" defTabSz="977900">
            <a:lnSpc>
              <a:spcPct val="90000"/>
            </a:lnSpc>
            <a:spcBef>
              <a:spcPct val="0"/>
            </a:spcBef>
            <a:spcAft>
              <a:spcPct val="35000"/>
            </a:spcAft>
            <a:buNone/>
          </a:pPr>
          <a:r>
            <a:rPr lang="en-US" sz="2200" kern="1200" dirty="0"/>
            <a:t>Questions</a:t>
          </a:r>
        </a:p>
        <a:p>
          <a:pPr marL="0" lvl="0" indent="0" algn="l" defTabSz="977900">
            <a:lnSpc>
              <a:spcPct val="90000"/>
            </a:lnSpc>
            <a:spcBef>
              <a:spcPct val="0"/>
            </a:spcBef>
            <a:spcAft>
              <a:spcPct val="35000"/>
            </a:spcAft>
            <a:buNone/>
          </a:pPr>
          <a:r>
            <a:rPr lang="en-US" sz="2200" kern="1200" dirty="0"/>
            <a:t>Comments</a:t>
          </a:r>
        </a:p>
        <a:p>
          <a:pPr marL="0" lvl="0" indent="0" algn="l" defTabSz="977900">
            <a:lnSpc>
              <a:spcPct val="90000"/>
            </a:lnSpc>
            <a:spcBef>
              <a:spcPct val="0"/>
            </a:spcBef>
            <a:spcAft>
              <a:spcPct val="35000"/>
            </a:spcAft>
            <a:buNone/>
          </a:pPr>
          <a:endParaRPr lang="en-US" sz="2200" kern="1200" dirty="0"/>
        </a:p>
        <a:p>
          <a:pPr marL="0" lvl="0" indent="0" algn="l" defTabSz="977900">
            <a:lnSpc>
              <a:spcPct val="90000"/>
            </a:lnSpc>
            <a:spcBef>
              <a:spcPct val="0"/>
            </a:spcBef>
            <a:spcAft>
              <a:spcPct val="35000"/>
            </a:spcAft>
            <a:buNone/>
          </a:pPr>
          <a:endParaRPr lang="en-US" sz="2200" kern="1200" dirty="0"/>
        </a:p>
      </dsp:txBody>
      <dsp:txXfrm>
        <a:off x="8770605" y="307541"/>
        <a:ext cx="1976041" cy="47143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0E93E1-DF4F-5945-90FD-BB42B9F111F2}">
      <dsp:nvSpPr>
        <dsp:cNvPr id="0" name=""/>
        <dsp:cNvSpPr/>
      </dsp:nvSpPr>
      <dsp:spPr>
        <a:xfrm>
          <a:off x="2673587" y="0"/>
          <a:ext cx="4763729" cy="4763729"/>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Society</a:t>
          </a:r>
          <a:endParaRPr lang="en-CA" sz="2000" kern="1200" dirty="0"/>
        </a:p>
      </dsp:txBody>
      <dsp:txXfrm>
        <a:off x="4162252" y="238186"/>
        <a:ext cx="1786398" cy="476372"/>
      </dsp:txXfrm>
    </dsp:sp>
    <dsp:sp modelId="{39BFA584-92A3-824C-905B-7F6C1E4010C4}">
      <dsp:nvSpPr>
        <dsp:cNvPr id="0" name=""/>
        <dsp:cNvSpPr/>
      </dsp:nvSpPr>
      <dsp:spPr>
        <a:xfrm>
          <a:off x="3030867" y="714559"/>
          <a:ext cx="4049169" cy="4049169"/>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Police</a:t>
          </a:r>
          <a:endParaRPr lang="en-CA" sz="2000" kern="1200" dirty="0"/>
        </a:p>
      </dsp:txBody>
      <dsp:txXfrm>
        <a:off x="4182349" y="947386"/>
        <a:ext cx="1746204" cy="465654"/>
      </dsp:txXfrm>
    </dsp:sp>
    <dsp:sp modelId="{A9314148-D97B-EE44-8488-6E87A0C190F2}">
      <dsp:nvSpPr>
        <dsp:cNvPr id="0" name=""/>
        <dsp:cNvSpPr/>
      </dsp:nvSpPr>
      <dsp:spPr>
        <a:xfrm>
          <a:off x="3388146" y="1429118"/>
          <a:ext cx="3334610" cy="3334610"/>
        </a:xfrm>
        <a:prstGeom prst="ellips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Hospital Staff/ EMS</a:t>
          </a:r>
          <a:endParaRPr lang="en-CA" sz="2000" kern="1200" dirty="0"/>
        </a:p>
      </dsp:txBody>
      <dsp:txXfrm>
        <a:off x="4192621" y="1659206"/>
        <a:ext cx="1725660" cy="460176"/>
      </dsp:txXfrm>
    </dsp:sp>
    <dsp:sp modelId="{0930A620-B330-CB42-A9A9-051DFA30AEAB}">
      <dsp:nvSpPr>
        <dsp:cNvPr id="0" name=""/>
        <dsp:cNvSpPr/>
      </dsp:nvSpPr>
      <dsp:spPr>
        <a:xfrm>
          <a:off x="3745426" y="2143678"/>
          <a:ext cx="2620050" cy="2620050"/>
        </a:xfrm>
        <a:prstGeom prst="ellips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Family Members</a:t>
          </a:r>
          <a:endParaRPr lang="en-CA" sz="2000" kern="1200" dirty="0"/>
        </a:p>
      </dsp:txBody>
      <dsp:txXfrm>
        <a:off x="4348038" y="2379482"/>
        <a:ext cx="1414827" cy="471609"/>
      </dsp:txXfrm>
    </dsp:sp>
    <dsp:sp modelId="{D6248168-F2C0-F647-8CF7-2662D53D030F}">
      <dsp:nvSpPr>
        <dsp:cNvPr id="0" name=""/>
        <dsp:cNvSpPr/>
      </dsp:nvSpPr>
      <dsp:spPr>
        <a:xfrm>
          <a:off x="4102706" y="2858237"/>
          <a:ext cx="1905491" cy="1905491"/>
        </a:xfrm>
        <a:prstGeom prst="ellipse">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User </a:t>
          </a:r>
          <a:endParaRPr lang="en-CA" sz="2000" kern="1200" dirty="0"/>
        </a:p>
      </dsp:txBody>
      <dsp:txXfrm>
        <a:off x="4381758" y="3334610"/>
        <a:ext cx="1347386" cy="9527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6F6500-C464-CC48-A170-9C5FBA0366E5}">
      <dsp:nvSpPr>
        <dsp:cNvPr id="0" name=""/>
        <dsp:cNvSpPr/>
      </dsp:nvSpPr>
      <dsp:spPr>
        <a:xfrm rot="5400000">
          <a:off x="6868143" y="-2938279"/>
          <a:ext cx="925816" cy="6889903"/>
        </a:xfrm>
        <a:prstGeom prst="round2Same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CA" sz="1300" kern="1200" dirty="0"/>
            <a:t>Ensure patient’s immediate safety as well as the safety of other individuals in the vicinity</a:t>
          </a:r>
        </a:p>
        <a:p>
          <a:pPr marL="114300" lvl="1" indent="-114300" algn="l" defTabSz="577850">
            <a:lnSpc>
              <a:spcPct val="90000"/>
            </a:lnSpc>
            <a:spcBef>
              <a:spcPct val="0"/>
            </a:spcBef>
            <a:spcAft>
              <a:spcPct val="15000"/>
            </a:spcAft>
            <a:buChar char="•"/>
          </a:pPr>
          <a:r>
            <a:rPr lang="en-CA" sz="1300" kern="1200" dirty="0"/>
            <a:t>Provide reassurance and engage the patient in therapeutic relationship</a:t>
          </a:r>
        </a:p>
        <a:p>
          <a:pPr marL="114300" lvl="1" indent="-114300" algn="l" defTabSz="577850">
            <a:lnSpc>
              <a:spcPct val="90000"/>
            </a:lnSpc>
            <a:spcBef>
              <a:spcPct val="0"/>
            </a:spcBef>
            <a:spcAft>
              <a:spcPct val="15000"/>
            </a:spcAft>
            <a:buChar char="•"/>
          </a:pPr>
          <a:r>
            <a:rPr lang="en-CA" sz="1300" kern="1200" dirty="0"/>
            <a:t>Environment- quiet, low stimulus, consistent staffing, visible for constant observation</a:t>
          </a:r>
        </a:p>
      </dsp:txBody>
      <dsp:txXfrm rot="-5400000">
        <a:off x="3886100" y="88959"/>
        <a:ext cx="6844708" cy="835426"/>
      </dsp:txXfrm>
    </dsp:sp>
    <dsp:sp modelId="{3513D1D8-C89A-6740-AE16-B1A07055B542}">
      <dsp:nvSpPr>
        <dsp:cNvPr id="0" name=""/>
        <dsp:cNvSpPr/>
      </dsp:nvSpPr>
      <dsp:spPr>
        <a:xfrm>
          <a:off x="0" y="266957"/>
          <a:ext cx="3875570" cy="391905"/>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CA" sz="2000" kern="1200" dirty="0">
              <a:solidFill>
                <a:schemeClr val="tx1"/>
              </a:solidFill>
            </a:rPr>
            <a:t>Initial Goals and Environment</a:t>
          </a:r>
        </a:p>
      </dsp:txBody>
      <dsp:txXfrm>
        <a:off x="19131" y="286088"/>
        <a:ext cx="3837308" cy="353643"/>
      </dsp:txXfrm>
    </dsp:sp>
    <dsp:sp modelId="{2D10ED11-D16A-6C4D-887D-BCCDCC2FE5F4}">
      <dsp:nvSpPr>
        <dsp:cNvPr id="0" name=""/>
        <dsp:cNvSpPr/>
      </dsp:nvSpPr>
      <dsp:spPr>
        <a:xfrm rot="5400000">
          <a:off x="6868143" y="-2018991"/>
          <a:ext cx="925816" cy="6889903"/>
        </a:xfrm>
        <a:prstGeom prst="round2Same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CA" sz="1300" kern="1200" dirty="0"/>
            <a:t>Benzo’s first line +/- antipsychotic</a:t>
          </a:r>
        </a:p>
        <a:p>
          <a:pPr marL="114300" lvl="1" indent="-114300" algn="l" defTabSz="577850">
            <a:lnSpc>
              <a:spcPct val="90000"/>
            </a:lnSpc>
            <a:spcBef>
              <a:spcPct val="0"/>
            </a:spcBef>
            <a:spcAft>
              <a:spcPct val="15000"/>
            </a:spcAft>
            <a:buChar char="•"/>
          </a:pPr>
          <a:r>
            <a:rPr lang="en-CA" sz="1300" kern="1200" dirty="0"/>
            <a:t>Monitoring</a:t>
          </a:r>
        </a:p>
      </dsp:txBody>
      <dsp:txXfrm rot="-5400000">
        <a:off x="3886100" y="1008247"/>
        <a:ext cx="6844708" cy="835426"/>
      </dsp:txXfrm>
    </dsp:sp>
    <dsp:sp modelId="{53F144C0-446B-8C42-84AC-E1982E55EA96}">
      <dsp:nvSpPr>
        <dsp:cNvPr id="0" name=""/>
        <dsp:cNvSpPr/>
      </dsp:nvSpPr>
      <dsp:spPr>
        <a:xfrm>
          <a:off x="0" y="1212368"/>
          <a:ext cx="3875570" cy="391905"/>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CA" sz="2000" kern="1200" dirty="0">
              <a:solidFill>
                <a:schemeClr val="tx1"/>
              </a:solidFill>
            </a:rPr>
            <a:t>Medical Treatment for Agitation</a:t>
          </a:r>
        </a:p>
      </dsp:txBody>
      <dsp:txXfrm>
        <a:off x="19131" y="1231499"/>
        <a:ext cx="3837308" cy="353643"/>
      </dsp:txXfrm>
    </dsp:sp>
    <dsp:sp modelId="{7B4DB852-31A1-3D40-B8E6-AB2FCD414DEC}">
      <dsp:nvSpPr>
        <dsp:cNvPr id="0" name=""/>
        <dsp:cNvSpPr/>
      </dsp:nvSpPr>
      <dsp:spPr>
        <a:xfrm rot="5400000">
          <a:off x="6868143" y="-1073579"/>
          <a:ext cx="925816" cy="6889903"/>
        </a:xfrm>
        <a:prstGeom prst="round2Same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CA" sz="1300" kern="1200" dirty="0"/>
            <a:t>Encourage </a:t>
          </a:r>
          <a:r>
            <a:rPr lang="en-CA" sz="1300" kern="1200" dirty="0" err="1"/>
            <a:t>pt</a:t>
          </a:r>
          <a:r>
            <a:rPr lang="en-CA" sz="1300" kern="1200" dirty="0"/>
            <a:t> to drink/eat </a:t>
          </a:r>
        </a:p>
        <a:p>
          <a:pPr marL="114300" lvl="1" indent="-114300" algn="l" defTabSz="577850">
            <a:lnSpc>
              <a:spcPct val="90000"/>
            </a:lnSpc>
            <a:spcBef>
              <a:spcPct val="0"/>
            </a:spcBef>
            <a:spcAft>
              <a:spcPct val="15000"/>
            </a:spcAft>
            <a:buChar char="•"/>
          </a:pPr>
          <a:r>
            <a:rPr lang="en-CA" sz="1300" kern="1200" dirty="0"/>
            <a:t>Establish IV fluids/nutritional replacement</a:t>
          </a:r>
        </a:p>
        <a:p>
          <a:pPr marL="114300" lvl="1" indent="-114300" algn="l" defTabSz="577850">
            <a:lnSpc>
              <a:spcPct val="90000"/>
            </a:lnSpc>
            <a:spcBef>
              <a:spcPct val="0"/>
            </a:spcBef>
            <a:spcAft>
              <a:spcPct val="15000"/>
            </a:spcAft>
            <a:buChar char="•"/>
          </a:pPr>
          <a:r>
            <a:rPr lang="en-CA" sz="1300" kern="1200" dirty="0"/>
            <a:t>Correct any electrolyte abnormalities</a:t>
          </a:r>
        </a:p>
        <a:p>
          <a:pPr marL="114300" lvl="1" indent="-114300" algn="l" defTabSz="577850">
            <a:lnSpc>
              <a:spcPct val="90000"/>
            </a:lnSpc>
            <a:spcBef>
              <a:spcPct val="0"/>
            </a:spcBef>
            <a:spcAft>
              <a:spcPct val="15000"/>
            </a:spcAft>
            <a:buChar char="•"/>
          </a:pPr>
          <a:r>
            <a:rPr lang="en-CA" sz="1300" kern="1200" dirty="0" err="1"/>
            <a:t>VitB</a:t>
          </a:r>
          <a:r>
            <a:rPr lang="en-CA" sz="1300" kern="1200" dirty="0"/>
            <a:t> supplementation, Iron</a:t>
          </a:r>
        </a:p>
      </dsp:txBody>
      <dsp:txXfrm rot="-5400000">
        <a:off x="3886100" y="1953659"/>
        <a:ext cx="6844708" cy="835426"/>
      </dsp:txXfrm>
    </dsp:sp>
    <dsp:sp modelId="{3E05DECF-2A1C-884C-936F-C443A1FBA49D}">
      <dsp:nvSpPr>
        <dsp:cNvPr id="0" name=""/>
        <dsp:cNvSpPr/>
      </dsp:nvSpPr>
      <dsp:spPr>
        <a:xfrm>
          <a:off x="0" y="2157780"/>
          <a:ext cx="3875570" cy="391905"/>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CA" sz="2000" kern="1200">
              <a:solidFill>
                <a:schemeClr val="tx1"/>
              </a:solidFill>
            </a:rPr>
            <a:t>Nutritional/Hydration Status</a:t>
          </a:r>
        </a:p>
      </dsp:txBody>
      <dsp:txXfrm>
        <a:off x="19131" y="2176911"/>
        <a:ext cx="3837308" cy="353643"/>
      </dsp:txXfrm>
    </dsp:sp>
    <dsp:sp modelId="{8DFC7480-5A08-754A-BF05-D7C8F1149FD7}">
      <dsp:nvSpPr>
        <dsp:cNvPr id="0" name=""/>
        <dsp:cNvSpPr/>
      </dsp:nvSpPr>
      <dsp:spPr>
        <a:xfrm rot="5400000">
          <a:off x="6868143" y="-141226"/>
          <a:ext cx="925816" cy="6889903"/>
        </a:xfrm>
        <a:prstGeom prst="round2SameRect">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CA" sz="1300" kern="1200" dirty="0" err="1"/>
            <a:t>HepC</a:t>
          </a:r>
          <a:r>
            <a:rPr lang="en-CA" sz="1300" kern="1200" dirty="0"/>
            <a:t>/HIV, endocarditis, mental health</a:t>
          </a:r>
        </a:p>
      </dsp:txBody>
      <dsp:txXfrm rot="-5400000">
        <a:off x="3886100" y="2886012"/>
        <a:ext cx="6844708" cy="835426"/>
      </dsp:txXfrm>
    </dsp:sp>
    <dsp:sp modelId="{7CCFEF73-2F20-8E49-95F6-C54639D68982}">
      <dsp:nvSpPr>
        <dsp:cNvPr id="0" name=""/>
        <dsp:cNvSpPr/>
      </dsp:nvSpPr>
      <dsp:spPr>
        <a:xfrm>
          <a:off x="0" y="3103192"/>
          <a:ext cx="3875570" cy="391905"/>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CA" sz="2000" kern="1200" dirty="0">
              <a:solidFill>
                <a:schemeClr val="tx1"/>
              </a:solidFill>
            </a:rPr>
            <a:t>Assess for Other Medical Conditions</a:t>
          </a:r>
        </a:p>
      </dsp:txBody>
      <dsp:txXfrm>
        <a:off x="19131" y="3122323"/>
        <a:ext cx="3837308" cy="353643"/>
      </dsp:txXfrm>
    </dsp:sp>
    <dsp:sp modelId="{412C7D48-8BE3-8245-AF97-C3A5FFE63C4E}">
      <dsp:nvSpPr>
        <dsp:cNvPr id="0" name=""/>
        <dsp:cNvSpPr/>
      </dsp:nvSpPr>
      <dsp:spPr>
        <a:xfrm rot="5400000">
          <a:off x="6868143" y="799604"/>
          <a:ext cx="925816" cy="6889903"/>
        </a:xfrm>
        <a:prstGeom prst="round2SameRect">
          <a:avLst/>
        </a:prstGeom>
        <a:solidFill>
          <a:schemeClr val="accent6">
            <a:tint val="40000"/>
            <a:alpha val="90000"/>
            <a:hueOff val="0"/>
            <a:satOff val="0"/>
            <a:lumOff val="0"/>
            <a:alphaOff val="0"/>
          </a:schemeClr>
        </a:solidFill>
        <a:ln w="15875" cap="flat"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CA" sz="1300" kern="1200" dirty="0"/>
            <a:t>Alcohol/Drug addiction services (AFM)</a:t>
          </a:r>
        </a:p>
        <a:p>
          <a:pPr marL="114300" lvl="1" indent="-114300" algn="l" defTabSz="577850">
            <a:lnSpc>
              <a:spcPct val="90000"/>
            </a:lnSpc>
            <a:spcBef>
              <a:spcPct val="0"/>
            </a:spcBef>
            <a:spcAft>
              <a:spcPct val="15000"/>
            </a:spcAft>
            <a:buChar char="•"/>
          </a:pPr>
          <a:r>
            <a:rPr lang="en-CA" sz="1300" kern="1200" dirty="0"/>
            <a:t>Harm reduction services (Street Connections)</a:t>
          </a:r>
        </a:p>
        <a:p>
          <a:pPr marL="114300" lvl="1" indent="-114300" algn="l" defTabSz="577850">
            <a:lnSpc>
              <a:spcPct val="90000"/>
            </a:lnSpc>
            <a:spcBef>
              <a:spcPct val="0"/>
            </a:spcBef>
            <a:spcAft>
              <a:spcPct val="15000"/>
            </a:spcAft>
            <a:buChar char="•"/>
          </a:pPr>
          <a:r>
            <a:rPr lang="en-CA" sz="1300" kern="1200" dirty="0"/>
            <a:t>Mental health referral</a:t>
          </a:r>
        </a:p>
      </dsp:txBody>
      <dsp:txXfrm rot="-5400000">
        <a:off x="3886100" y="3826843"/>
        <a:ext cx="6844708" cy="835426"/>
      </dsp:txXfrm>
    </dsp:sp>
    <dsp:sp modelId="{4F6F5651-7F37-5849-8F5E-3F1400095188}">
      <dsp:nvSpPr>
        <dsp:cNvPr id="0" name=""/>
        <dsp:cNvSpPr/>
      </dsp:nvSpPr>
      <dsp:spPr>
        <a:xfrm>
          <a:off x="0" y="4048603"/>
          <a:ext cx="3875570" cy="391905"/>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CA" sz="2000" kern="1200" dirty="0">
              <a:solidFill>
                <a:schemeClr val="tx1"/>
              </a:solidFill>
            </a:rPr>
            <a:t>Debrief Pt &amp; Link with Resources</a:t>
          </a:r>
        </a:p>
      </dsp:txBody>
      <dsp:txXfrm>
        <a:off x="19131" y="4067734"/>
        <a:ext cx="3837308" cy="3536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8B874F-A438-B145-8FAE-741D575D3D6A}">
      <dsp:nvSpPr>
        <dsp:cNvPr id="0" name=""/>
        <dsp:cNvSpPr/>
      </dsp:nvSpPr>
      <dsp:spPr>
        <a:xfrm>
          <a:off x="171700" y="1651707"/>
          <a:ext cx="2571232" cy="847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CA" sz="2800" kern="1200" dirty="0"/>
            <a:t>Benzo’s first line</a:t>
          </a:r>
        </a:p>
      </dsp:txBody>
      <dsp:txXfrm>
        <a:off x="171700" y="1651707"/>
        <a:ext cx="2571232" cy="847338"/>
      </dsp:txXfrm>
    </dsp:sp>
    <dsp:sp modelId="{4E3B0DAD-44FB-3B4A-909E-D32A2B41BB2C}">
      <dsp:nvSpPr>
        <dsp:cNvPr id="0" name=""/>
        <dsp:cNvSpPr/>
      </dsp:nvSpPr>
      <dsp:spPr>
        <a:xfrm>
          <a:off x="168779" y="1393999"/>
          <a:ext cx="204529" cy="204529"/>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584FF4-DCE1-3240-B741-33A98E1B9952}">
      <dsp:nvSpPr>
        <dsp:cNvPr id="0" name=""/>
        <dsp:cNvSpPr/>
      </dsp:nvSpPr>
      <dsp:spPr>
        <a:xfrm>
          <a:off x="311949" y="1107658"/>
          <a:ext cx="204529" cy="204529"/>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5B1149-EF84-C140-8B5E-FA698E0BB445}">
      <dsp:nvSpPr>
        <dsp:cNvPr id="0" name=""/>
        <dsp:cNvSpPr/>
      </dsp:nvSpPr>
      <dsp:spPr>
        <a:xfrm>
          <a:off x="655560" y="1164926"/>
          <a:ext cx="321404" cy="32140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824D3C-7535-2C44-B482-453B2ECDD299}">
      <dsp:nvSpPr>
        <dsp:cNvPr id="0" name=""/>
        <dsp:cNvSpPr/>
      </dsp:nvSpPr>
      <dsp:spPr>
        <a:xfrm>
          <a:off x="941901" y="849950"/>
          <a:ext cx="204529" cy="204529"/>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D50CB6-7428-F14E-9981-8DC824BD0394}">
      <dsp:nvSpPr>
        <dsp:cNvPr id="0" name=""/>
        <dsp:cNvSpPr/>
      </dsp:nvSpPr>
      <dsp:spPr>
        <a:xfrm>
          <a:off x="1314146" y="735413"/>
          <a:ext cx="204529" cy="204529"/>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B7BDBB-4B49-4242-AC68-0B2A7AECADF4}">
      <dsp:nvSpPr>
        <dsp:cNvPr id="0" name=""/>
        <dsp:cNvSpPr/>
      </dsp:nvSpPr>
      <dsp:spPr>
        <a:xfrm>
          <a:off x="1772293" y="935852"/>
          <a:ext cx="204529" cy="204529"/>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2F8168-B562-4949-B2A6-344DCEDF7A03}">
      <dsp:nvSpPr>
        <dsp:cNvPr id="0" name=""/>
        <dsp:cNvSpPr/>
      </dsp:nvSpPr>
      <dsp:spPr>
        <a:xfrm>
          <a:off x="2058634" y="1079023"/>
          <a:ext cx="321404" cy="32140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42B05AF-475F-A740-A0BA-03FC250F89C2}">
      <dsp:nvSpPr>
        <dsp:cNvPr id="0" name=""/>
        <dsp:cNvSpPr/>
      </dsp:nvSpPr>
      <dsp:spPr>
        <a:xfrm>
          <a:off x="2459513" y="1393999"/>
          <a:ext cx="204529" cy="204529"/>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D79B8EA-975A-9E40-97F0-64F630D56F7D}">
      <dsp:nvSpPr>
        <dsp:cNvPr id="0" name=""/>
        <dsp:cNvSpPr/>
      </dsp:nvSpPr>
      <dsp:spPr>
        <a:xfrm>
          <a:off x="2631318" y="1708975"/>
          <a:ext cx="204529" cy="204529"/>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2EDF92-CD69-4A4A-8A6A-F5C8767A2CF2}">
      <dsp:nvSpPr>
        <dsp:cNvPr id="0" name=""/>
        <dsp:cNvSpPr/>
      </dsp:nvSpPr>
      <dsp:spPr>
        <a:xfrm>
          <a:off x="1142341" y="1107658"/>
          <a:ext cx="525933" cy="52593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07A88CA-5F99-8B4A-9E7C-17F71B598C68}">
      <dsp:nvSpPr>
        <dsp:cNvPr id="0" name=""/>
        <dsp:cNvSpPr/>
      </dsp:nvSpPr>
      <dsp:spPr>
        <a:xfrm>
          <a:off x="25608" y="2195756"/>
          <a:ext cx="204529" cy="204529"/>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BFDD11-14D8-794C-8D64-316DDFEBAE95}">
      <dsp:nvSpPr>
        <dsp:cNvPr id="0" name=""/>
        <dsp:cNvSpPr/>
      </dsp:nvSpPr>
      <dsp:spPr>
        <a:xfrm>
          <a:off x="197413" y="2453464"/>
          <a:ext cx="321404" cy="32140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DA533AB-DB55-3D40-B44C-8743B2ACB983}">
      <dsp:nvSpPr>
        <dsp:cNvPr id="0" name=""/>
        <dsp:cNvSpPr/>
      </dsp:nvSpPr>
      <dsp:spPr>
        <a:xfrm>
          <a:off x="626925" y="2682537"/>
          <a:ext cx="467496" cy="46749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638773-9BBC-8C46-A4D1-D4FCC0A60B00}">
      <dsp:nvSpPr>
        <dsp:cNvPr id="0" name=""/>
        <dsp:cNvSpPr/>
      </dsp:nvSpPr>
      <dsp:spPr>
        <a:xfrm>
          <a:off x="1228243" y="3054782"/>
          <a:ext cx="204529" cy="204529"/>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96C8CE-27CA-A542-B5B9-423B1027F09E}">
      <dsp:nvSpPr>
        <dsp:cNvPr id="0" name=""/>
        <dsp:cNvSpPr/>
      </dsp:nvSpPr>
      <dsp:spPr>
        <a:xfrm>
          <a:off x="1342780" y="2682537"/>
          <a:ext cx="321404" cy="32140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B9894D-5922-A344-843C-FEA3CBB8A837}">
      <dsp:nvSpPr>
        <dsp:cNvPr id="0" name=""/>
        <dsp:cNvSpPr/>
      </dsp:nvSpPr>
      <dsp:spPr>
        <a:xfrm>
          <a:off x="1629122" y="3083416"/>
          <a:ext cx="204529" cy="204529"/>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15D45C-FF50-5B40-880E-B94EA847181E}">
      <dsp:nvSpPr>
        <dsp:cNvPr id="0" name=""/>
        <dsp:cNvSpPr/>
      </dsp:nvSpPr>
      <dsp:spPr>
        <a:xfrm>
          <a:off x="1886829" y="2625269"/>
          <a:ext cx="467496" cy="46749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BF7613-F0DD-0143-B1C0-3816EE0CF45A}">
      <dsp:nvSpPr>
        <dsp:cNvPr id="0" name=""/>
        <dsp:cNvSpPr/>
      </dsp:nvSpPr>
      <dsp:spPr>
        <a:xfrm>
          <a:off x="2516781" y="2510732"/>
          <a:ext cx="321404" cy="32140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0298F0-D0B3-9F4A-8C11-B640B04D3234}">
      <dsp:nvSpPr>
        <dsp:cNvPr id="0" name=""/>
        <dsp:cNvSpPr/>
      </dsp:nvSpPr>
      <dsp:spPr>
        <a:xfrm>
          <a:off x="2838185" y="1164450"/>
          <a:ext cx="943917" cy="1802042"/>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AA10DA6-49F5-2D4E-B318-A2FEE1F41F94}">
      <dsp:nvSpPr>
        <dsp:cNvPr id="0" name=""/>
        <dsp:cNvSpPr/>
      </dsp:nvSpPr>
      <dsp:spPr>
        <a:xfrm>
          <a:off x="3782103" y="1165325"/>
          <a:ext cx="2574321" cy="1802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CA" sz="2800" kern="1200" dirty="0"/>
            <a:t>+/- antipsychotic</a:t>
          </a:r>
        </a:p>
      </dsp:txBody>
      <dsp:txXfrm>
        <a:off x="3782103" y="1165325"/>
        <a:ext cx="2574321" cy="1802025"/>
      </dsp:txXfrm>
    </dsp:sp>
    <dsp:sp modelId="{925EB93E-F2B8-9848-9EA0-791AEC6CD97F}">
      <dsp:nvSpPr>
        <dsp:cNvPr id="0" name=""/>
        <dsp:cNvSpPr/>
      </dsp:nvSpPr>
      <dsp:spPr>
        <a:xfrm>
          <a:off x="6356425" y="1164450"/>
          <a:ext cx="943917" cy="1802042"/>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1AB410E-2605-5C44-8776-F7911FF2E1C0}">
      <dsp:nvSpPr>
        <dsp:cNvPr id="0" name=""/>
        <dsp:cNvSpPr/>
      </dsp:nvSpPr>
      <dsp:spPr>
        <a:xfrm>
          <a:off x="7403316" y="1015525"/>
          <a:ext cx="2188173" cy="218817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CA" sz="2800" kern="1200" dirty="0"/>
            <a:t>Monitoring</a:t>
          </a:r>
        </a:p>
      </dsp:txBody>
      <dsp:txXfrm>
        <a:off x="7723767" y="1335976"/>
        <a:ext cx="1547271" cy="15472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F9BADC-3A18-C44F-BB7C-6BE244253613}">
      <dsp:nvSpPr>
        <dsp:cNvPr id="0" name=""/>
        <dsp:cNvSpPr/>
      </dsp:nvSpPr>
      <dsp:spPr>
        <a:xfrm>
          <a:off x="0" y="796671"/>
          <a:ext cx="2430017" cy="2430017"/>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CA" sz="2000" kern="1200"/>
            <a:t>Encourage pt to drink/eat </a:t>
          </a:r>
        </a:p>
      </dsp:txBody>
      <dsp:txXfrm>
        <a:off x="355868" y="1152539"/>
        <a:ext cx="1718281" cy="1718281"/>
      </dsp:txXfrm>
    </dsp:sp>
    <dsp:sp modelId="{0FA75AB3-3024-3947-8B4D-0AB82E38F3B7}">
      <dsp:nvSpPr>
        <dsp:cNvPr id="0" name=""/>
        <dsp:cNvSpPr/>
      </dsp:nvSpPr>
      <dsp:spPr>
        <a:xfrm>
          <a:off x="2430017" y="796671"/>
          <a:ext cx="2430017" cy="2430017"/>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CA" sz="2000" kern="1200"/>
            <a:t>Establish IV fluids/nutritional replacement</a:t>
          </a:r>
        </a:p>
      </dsp:txBody>
      <dsp:txXfrm>
        <a:off x="2785885" y="1152539"/>
        <a:ext cx="1718281" cy="1718281"/>
      </dsp:txXfrm>
    </dsp:sp>
    <dsp:sp modelId="{80935263-C0B8-B243-BCE3-360429BD9A7C}">
      <dsp:nvSpPr>
        <dsp:cNvPr id="0" name=""/>
        <dsp:cNvSpPr/>
      </dsp:nvSpPr>
      <dsp:spPr>
        <a:xfrm>
          <a:off x="4860035" y="796671"/>
          <a:ext cx="2430017" cy="2430017"/>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CA" sz="2000" kern="1200"/>
            <a:t>Correct any electrolyte abnormalities</a:t>
          </a:r>
        </a:p>
      </dsp:txBody>
      <dsp:txXfrm>
        <a:off x="5215903" y="1152539"/>
        <a:ext cx="1718281" cy="1718281"/>
      </dsp:txXfrm>
    </dsp:sp>
    <dsp:sp modelId="{EF0B0EAF-1610-C244-9EBF-15B0D00CD697}">
      <dsp:nvSpPr>
        <dsp:cNvPr id="0" name=""/>
        <dsp:cNvSpPr/>
      </dsp:nvSpPr>
      <dsp:spPr>
        <a:xfrm>
          <a:off x="7290053" y="796671"/>
          <a:ext cx="2430017" cy="2430017"/>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CA" sz="2000" kern="1200"/>
            <a:t>VitB supplementation, Iron</a:t>
          </a:r>
        </a:p>
      </dsp:txBody>
      <dsp:txXfrm>
        <a:off x="7645921" y="1152539"/>
        <a:ext cx="1718281" cy="171828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F63E7D-3EA7-CF45-A97A-A7AEC8B27FA8}">
      <dsp:nvSpPr>
        <dsp:cNvPr id="0" name=""/>
        <dsp:cNvSpPr/>
      </dsp:nvSpPr>
      <dsp:spPr>
        <a:xfrm>
          <a:off x="2848355" y="0"/>
          <a:ext cx="4023360" cy="4023360"/>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06E167-6D64-A942-A661-311CC6508BD6}">
      <dsp:nvSpPr>
        <dsp:cNvPr id="0" name=""/>
        <dsp:cNvSpPr/>
      </dsp:nvSpPr>
      <dsp:spPr>
        <a:xfrm>
          <a:off x="3230574" y="382219"/>
          <a:ext cx="1569110" cy="156911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CA" sz="2000" kern="1200"/>
            <a:t>HepC/HIV</a:t>
          </a:r>
        </a:p>
      </dsp:txBody>
      <dsp:txXfrm>
        <a:off x="3307172" y="458817"/>
        <a:ext cx="1415914" cy="1415914"/>
      </dsp:txXfrm>
    </dsp:sp>
    <dsp:sp modelId="{49103B97-CABB-8942-8FDA-CFDC908CB0C7}">
      <dsp:nvSpPr>
        <dsp:cNvPr id="0" name=""/>
        <dsp:cNvSpPr/>
      </dsp:nvSpPr>
      <dsp:spPr>
        <a:xfrm>
          <a:off x="4920385" y="382219"/>
          <a:ext cx="1569110" cy="156911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CA" sz="2000" kern="1200"/>
            <a:t>Endocarditis</a:t>
          </a:r>
        </a:p>
      </dsp:txBody>
      <dsp:txXfrm>
        <a:off x="4996983" y="458817"/>
        <a:ext cx="1415914" cy="1415914"/>
      </dsp:txXfrm>
    </dsp:sp>
    <dsp:sp modelId="{B2DD579F-114A-834C-B16E-8CA4BAA38F42}">
      <dsp:nvSpPr>
        <dsp:cNvPr id="0" name=""/>
        <dsp:cNvSpPr/>
      </dsp:nvSpPr>
      <dsp:spPr>
        <a:xfrm>
          <a:off x="3230574" y="2072030"/>
          <a:ext cx="1569110" cy="156911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CA" sz="2000" kern="1200" dirty="0"/>
            <a:t>STIs/ Pregnancy</a:t>
          </a:r>
        </a:p>
      </dsp:txBody>
      <dsp:txXfrm>
        <a:off x="3307172" y="2148628"/>
        <a:ext cx="1415914" cy="1415914"/>
      </dsp:txXfrm>
    </dsp:sp>
    <dsp:sp modelId="{89F65E25-A296-0544-88F8-1C3361516D4D}">
      <dsp:nvSpPr>
        <dsp:cNvPr id="0" name=""/>
        <dsp:cNvSpPr/>
      </dsp:nvSpPr>
      <dsp:spPr>
        <a:xfrm>
          <a:off x="4920385" y="2072030"/>
          <a:ext cx="1569110" cy="156911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Comorbid Mental Health</a:t>
          </a:r>
        </a:p>
      </dsp:txBody>
      <dsp:txXfrm>
        <a:off x="4996983" y="2148628"/>
        <a:ext cx="1415914" cy="141591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E39217-DFCF-624A-AD54-4099638A93FE}">
      <dsp:nvSpPr>
        <dsp:cNvPr id="0" name=""/>
        <dsp:cNvSpPr/>
      </dsp:nvSpPr>
      <dsp:spPr>
        <a:xfrm>
          <a:off x="0" y="0"/>
          <a:ext cx="4023360" cy="4023360"/>
        </a:xfrm>
        <a:prstGeom prst="pie">
          <a:avLst>
            <a:gd name="adj1" fmla="val 5400000"/>
            <a:gd name="adj2" fmla="val 1620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C79CE7-D275-A444-8257-C6362822EB92}">
      <dsp:nvSpPr>
        <dsp:cNvPr id="0" name=""/>
        <dsp:cNvSpPr/>
      </dsp:nvSpPr>
      <dsp:spPr>
        <a:xfrm>
          <a:off x="2011680" y="0"/>
          <a:ext cx="7708391" cy="4023360"/>
        </a:xfrm>
        <a:prstGeom prst="rect">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Adolescents/Children</a:t>
          </a:r>
          <a:endParaRPr lang="en-CA" sz="3200" kern="1200"/>
        </a:p>
      </dsp:txBody>
      <dsp:txXfrm>
        <a:off x="2011680" y="0"/>
        <a:ext cx="7708391" cy="643737"/>
      </dsp:txXfrm>
    </dsp:sp>
    <dsp:sp modelId="{428D50FC-C3C5-9E4E-AF97-5587CECD94EF}">
      <dsp:nvSpPr>
        <dsp:cNvPr id="0" name=""/>
        <dsp:cNvSpPr/>
      </dsp:nvSpPr>
      <dsp:spPr>
        <a:xfrm>
          <a:off x="422452" y="643737"/>
          <a:ext cx="3178454" cy="3178454"/>
        </a:xfrm>
        <a:prstGeom prst="pie">
          <a:avLst>
            <a:gd name="adj1" fmla="val 5400000"/>
            <a:gd name="adj2" fmla="val 16200000"/>
          </a:avLst>
        </a:prstGeom>
        <a:solidFill>
          <a:schemeClr val="accent3">
            <a:hueOff val="1476047"/>
            <a:satOff val="-11513"/>
            <a:lumOff val="-29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90BC38-5C10-D34A-91E3-B19203881079}">
      <dsp:nvSpPr>
        <dsp:cNvPr id="0" name=""/>
        <dsp:cNvSpPr/>
      </dsp:nvSpPr>
      <dsp:spPr>
        <a:xfrm>
          <a:off x="2011680" y="643737"/>
          <a:ext cx="7708391" cy="3178454"/>
        </a:xfrm>
        <a:prstGeom prst="rect">
          <a:avLst/>
        </a:prstGeom>
        <a:solidFill>
          <a:schemeClr val="lt1">
            <a:alpha val="90000"/>
            <a:hueOff val="0"/>
            <a:satOff val="0"/>
            <a:lumOff val="0"/>
            <a:alphaOff val="0"/>
          </a:schemeClr>
        </a:solidFill>
        <a:ln w="15875" cap="flat" cmpd="sng" algn="ctr">
          <a:solidFill>
            <a:schemeClr val="accent3">
              <a:hueOff val="1476047"/>
              <a:satOff val="-11513"/>
              <a:lumOff val="-29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Pregnancy</a:t>
          </a:r>
          <a:endParaRPr lang="en-CA" sz="3200" kern="1200" dirty="0"/>
        </a:p>
      </dsp:txBody>
      <dsp:txXfrm>
        <a:off x="2011680" y="643737"/>
        <a:ext cx="7708391" cy="643737"/>
      </dsp:txXfrm>
    </dsp:sp>
    <dsp:sp modelId="{F197BDC8-12D4-8540-B313-AC080E0704EE}">
      <dsp:nvSpPr>
        <dsp:cNvPr id="0" name=""/>
        <dsp:cNvSpPr/>
      </dsp:nvSpPr>
      <dsp:spPr>
        <a:xfrm>
          <a:off x="844905" y="1287475"/>
          <a:ext cx="2333548" cy="2333548"/>
        </a:xfrm>
        <a:prstGeom prst="pie">
          <a:avLst>
            <a:gd name="adj1" fmla="val 5400000"/>
            <a:gd name="adj2" fmla="val 16200000"/>
          </a:avLst>
        </a:prstGeom>
        <a:solidFill>
          <a:schemeClr val="accent3">
            <a:hueOff val="2952094"/>
            <a:satOff val="-23027"/>
            <a:lumOff val="-58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699A61-C71E-AE49-AEF8-FC79DAAF690F}">
      <dsp:nvSpPr>
        <dsp:cNvPr id="0" name=""/>
        <dsp:cNvSpPr/>
      </dsp:nvSpPr>
      <dsp:spPr>
        <a:xfrm>
          <a:off x="2011680" y="1287475"/>
          <a:ext cx="7708391" cy="2333548"/>
        </a:xfrm>
        <a:prstGeom prst="rect">
          <a:avLst/>
        </a:prstGeom>
        <a:solidFill>
          <a:schemeClr val="lt1">
            <a:alpha val="90000"/>
            <a:hueOff val="0"/>
            <a:satOff val="0"/>
            <a:lumOff val="0"/>
            <a:alphaOff val="0"/>
          </a:schemeClr>
        </a:solidFill>
        <a:ln w="15875" cap="flat" cmpd="sng" algn="ctr">
          <a:solidFill>
            <a:schemeClr val="accent3">
              <a:hueOff val="2952094"/>
              <a:satOff val="-23027"/>
              <a:lumOff val="-58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MSM</a:t>
          </a:r>
          <a:endParaRPr lang="en-CA" sz="3200" kern="1200"/>
        </a:p>
      </dsp:txBody>
      <dsp:txXfrm>
        <a:off x="2011680" y="1287475"/>
        <a:ext cx="7708391" cy="643737"/>
      </dsp:txXfrm>
    </dsp:sp>
    <dsp:sp modelId="{A00C4D99-4C64-A24F-96FC-76C078881050}">
      <dsp:nvSpPr>
        <dsp:cNvPr id="0" name=""/>
        <dsp:cNvSpPr/>
      </dsp:nvSpPr>
      <dsp:spPr>
        <a:xfrm>
          <a:off x="1267358" y="1931212"/>
          <a:ext cx="1488643" cy="1488643"/>
        </a:xfrm>
        <a:prstGeom prst="pie">
          <a:avLst>
            <a:gd name="adj1" fmla="val 5400000"/>
            <a:gd name="adj2" fmla="val 16200000"/>
          </a:avLst>
        </a:prstGeom>
        <a:solidFill>
          <a:schemeClr val="accent3">
            <a:hueOff val="4428140"/>
            <a:satOff val="-34540"/>
            <a:lumOff val="-88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ED0DD9-AB7F-8E44-AD92-75A1713E49FA}">
      <dsp:nvSpPr>
        <dsp:cNvPr id="0" name=""/>
        <dsp:cNvSpPr/>
      </dsp:nvSpPr>
      <dsp:spPr>
        <a:xfrm>
          <a:off x="2011680" y="1931212"/>
          <a:ext cx="7708391" cy="1488643"/>
        </a:xfrm>
        <a:prstGeom prst="rect">
          <a:avLst/>
        </a:prstGeom>
        <a:solidFill>
          <a:schemeClr val="lt1">
            <a:alpha val="90000"/>
            <a:hueOff val="0"/>
            <a:satOff val="0"/>
            <a:lumOff val="0"/>
            <a:alphaOff val="0"/>
          </a:schemeClr>
        </a:solidFill>
        <a:ln w="15875" cap="flat" cmpd="sng" algn="ctr">
          <a:solidFill>
            <a:schemeClr val="accent3">
              <a:hueOff val="4428140"/>
              <a:satOff val="-34540"/>
              <a:lumOff val="-88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Co-occurring mental health disorders</a:t>
          </a:r>
          <a:endParaRPr lang="en-CA" sz="3200" kern="1200"/>
        </a:p>
      </dsp:txBody>
      <dsp:txXfrm>
        <a:off x="2011680" y="1931212"/>
        <a:ext cx="7708391" cy="643737"/>
      </dsp:txXfrm>
    </dsp:sp>
    <dsp:sp modelId="{14035A6A-AF51-AD4D-AAB2-2212872F81A6}">
      <dsp:nvSpPr>
        <dsp:cNvPr id="0" name=""/>
        <dsp:cNvSpPr/>
      </dsp:nvSpPr>
      <dsp:spPr>
        <a:xfrm>
          <a:off x="1689811" y="2574950"/>
          <a:ext cx="643737" cy="643737"/>
        </a:xfrm>
        <a:prstGeom prst="pie">
          <a:avLst>
            <a:gd name="adj1" fmla="val 5400000"/>
            <a:gd name="adj2" fmla="val 16200000"/>
          </a:avLst>
        </a:prstGeom>
        <a:solidFill>
          <a:schemeClr val="accent3">
            <a:hueOff val="5904187"/>
            <a:satOff val="-46054"/>
            <a:lumOff val="-1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195B9C-7C98-9C4A-ADAD-6958D307B007}">
      <dsp:nvSpPr>
        <dsp:cNvPr id="0" name=""/>
        <dsp:cNvSpPr/>
      </dsp:nvSpPr>
      <dsp:spPr>
        <a:xfrm>
          <a:off x="2011680" y="2574950"/>
          <a:ext cx="7708391" cy="643737"/>
        </a:xfrm>
        <a:prstGeom prst="rect">
          <a:avLst/>
        </a:prstGeom>
        <a:solidFill>
          <a:schemeClr val="lt1">
            <a:alpha val="90000"/>
            <a:hueOff val="0"/>
            <a:satOff val="0"/>
            <a:lumOff val="0"/>
            <a:alphaOff val="0"/>
          </a:schemeClr>
        </a:solidFill>
        <a:ln w="15875" cap="flat" cmpd="sng" algn="ctr">
          <a:solidFill>
            <a:schemeClr val="accent3">
              <a:hueOff val="5904187"/>
              <a:satOff val="-46054"/>
              <a:lumOff val="-117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Indigenous population</a:t>
          </a:r>
          <a:endParaRPr lang="en-CA" sz="3200" kern="1200" dirty="0"/>
        </a:p>
      </dsp:txBody>
      <dsp:txXfrm>
        <a:off x="2011680" y="2574950"/>
        <a:ext cx="7708391" cy="64373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D6575-8A1A-9446-869E-9723D4E110EE}">
      <dsp:nvSpPr>
        <dsp:cNvPr id="0" name=""/>
        <dsp:cNvSpPr/>
      </dsp:nvSpPr>
      <dsp:spPr>
        <a:xfrm rot="10800000">
          <a:off x="0" y="0"/>
          <a:ext cx="9720070" cy="1341119"/>
        </a:xfrm>
        <a:prstGeom prst="trapezoid">
          <a:avLst>
            <a:gd name="adj" fmla="val 120795"/>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US" sz="6500" kern="1200" dirty="0"/>
            <a:t>Environment is key</a:t>
          </a:r>
          <a:endParaRPr lang="en-CA" sz="6500" kern="1200" dirty="0"/>
        </a:p>
      </dsp:txBody>
      <dsp:txXfrm rot="-10800000">
        <a:off x="1701012" y="0"/>
        <a:ext cx="6318046" cy="1341119"/>
      </dsp:txXfrm>
    </dsp:sp>
    <dsp:sp modelId="{C767774F-7D31-2443-8549-B9C8A41EC4D3}">
      <dsp:nvSpPr>
        <dsp:cNvPr id="0" name=""/>
        <dsp:cNvSpPr/>
      </dsp:nvSpPr>
      <dsp:spPr>
        <a:xfrm rot="10800000">
          <a:off x="1620011" y="1341120"/>
          <a:ext cx="6480047" cy="1341119"/>
        </a:xfrm>
        <a:prstGeom prst="trapezoid">
          <a:avLst>
            <a:gd name="adj" fmla="val 120795"/>
          </a:avLst>
        </a:prstGeom>
        <a:solidFill>
          <a:schemeClr val="accent3">
            <a:hueOff val="2952094"/>
            <a:satOff val="-23027"/>
            <a:lumOff val="-58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r>
            <a:rPr lang="en-US" sz="4000" kern="1200" dirty="0"/>
            <a:t>First line: oral benzodiazepines</a:t>
          </a:r>
          <a:endParaRPr lang="en-CA" sz="4000" kern="1200" dirty="0"/>
        </a:p>
      </dsp:txBody>
      <dsp:txXfrm rot="-10800000">
        <a:off x="2754020" y="1341120"/>
        <a:ext cx="4212030" cy="1341119"/>
      </dsp:txXfrm>
    </dsp:sp>
    <dsp:sp modelId="{740624AD-81FD-4943-9F4D-26649CBB2154}">
      <dsp:nvSpPr>
        <dsp:cNvPr id="0" name=""/>
        <dsp:cNvSpPr/>
      </dsp:nvSpPr>
      <dsp:spPr>
        <a:xfrm rot="10800000">
          <a:off x="3240023" y="2682240"/>
          <a:ext cx="3240023" cy="1341119"/>
        </a:xfrm>
        <a:prstGeom prst="trapezoid">
          <a:avLst>
            <a:gd name="adj" fmla="val 120795"/>
          </a:avLst>
        </a:prstGeom>
        <a:solidFill>
          <a:schemeClr val="accent3">
            <a:hueOff val="5904187"/>
            <a:satOff val="-46054"/>
            <a:lumOff val="-1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CA" sz="2800" kern="1200" dirty="0" err="1"/>
            <a:t>Olanzipine</a:t>
          </a:r>
          <a:r>
            <a:rPr lang="en-CA" sz="2800" kern="1200" dirty="0"/>
            <a:t> </a:t>
          </a:r>
        </a:p>
        <a:p>
          <a:pPr marL="0" lvl="0" indent="0" algn="ctr" defTabSz="1244600">
            <a:lnSpc>
              <a:spcPct val="90000"/>
            </a:lnSpc>
            <a:spcBef>
              <a:spcPct val="0"/>
            </a:spcBef>
            <a:spcAft>
              <a:spcPct val="35000"/>
            </a:spcAft>
            <a:buNone/>
          </a:pPr>
          <a:r>
            <a:rPr lang="en-CA" sz="2800" kern="1200" dirty="0"/>
            <a:t>access</a:t>
          </a:r>
        </a:p>
      </dsp:txBody>
      <dsp:txXfrm rot="-10800000">
        <a:off x="3240023" y="2682240"/>
        <a:ext cx="3240023" cy="134111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40A9D1-1F87-2E45-8E37-E26EF02C4A1F}">
      <dsp:nvSpPr>
        <dsp:cNvPr id="0" name=""/>
        <dsp:cNvSpPr/>
      </dsp:nvSpPr>
      <dsp:spPr>
        <a:xfrm>
          <a:off x="1922585" y="2255895"/>
          <a:ext cx="2542500" cy="2244248"/>
        </a:xfrm>
        <a:prstGeom prst="hexagon">
          <a:avLst>
            <a:gd name="adj" fmla="val 25000"/>
            <a:gd name="vf" fmla="val 115470"/>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4290" rIns="0" bIns="34290" numCol="1" spcCol="1270" anchor="ctr" anchorCtr="0">
          <a:noAutofit/>
        </a:bodyPr>
        <a:lstStyle/>
        <a:p>
          <a:pPr marL="0" lvl="0" indent="0" algn="ctr" defTabSz="1200150">
            <a:lnSpc>
              <a:spcPct val="90000"/>
            </a:lnSpc>
            <a:spcBef>
              <a:spcPct val="0"/>
            </a:spcBef>
            <a:spcAft>
              <a:spcPct val="35000"/>
            </a:spcAft>
            <a:buNone/>
          </a:pPr>
          <a:r>
            <a:rPr lang="en-US" sz="2700" kern="1200" dirty="0"/>
            <a:t>Thanks for your time and attention!</a:t>
          </a:r>
          <a:endParaRPr lang="en-CA" sz="2700" kern="1200" dirty="0"/>
        </a:p>
      </dsp:txBody>
      <dsp:txXfrm>
        <a:off x="2321481" y="2607998"/>
        <a:ext cx="1744708" cy="1540042"/>
      </dsp:txXfrm>
    </dsp:sp>
    <dsp:sp modelId="{E7A5D177-F9D2-E84F-9BA6-82B40317D89E}">
      <dsp:nvSpPr>
        <dsp:cNvPr id="0" name=""/>
        <dsp:cNvSpPr/>
      </dsp:nvSpPr>
      <dsp:spPr>
        <a:xfrm>
          <a:off x="2206773" y="3281650"/>
          <a:ext cx="223628" cy="192739"/>
        </a:xfrm>
        <a:prstGeom prst="hexagon">
          <a:avLst>
            <a:gd name="adj" fmla="val 25000"/>
            <a:gd name="vf" fmla="val 115470"/>
          </a:avLst>
        </a:prstGeom>
        <a:solidFill>
          <a:schemeClr val="lt1">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CA5E24-3FBA-C842-9FF2-C0EA4BC90BC4}">
      <dsp:nvSpPr>
        <dsp:cNvPr id="0" name=""/>
        <dsp:cNvSpPr/>
      </dsp:nvSpPr>
      <dsp:spPr>
        <a:xfrm>
          <a:off x="524463" y="1670123"/>
          <a:ext cx="1910017" cy="1646767"/>
        </a:xfrm>
        <a:prstGeom prst="hexagon">
          <a:avLst>
            <a:gd name="adj" fmla="val 25000"/>
            <a:gd name="vf" fmla="val 115470"/>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BB8E753-8BB0-1143-9416-DB901BEBD4C0}">
      <dsp:nvSpPr>
        <dsp:cNvPr id="0" name=""/>
        <dsp:cNvSpPr/>
      </dsp:nvSpPr>
      <dsp:spPr>
        <a:xfrm>
          <a:off x="1824770" y="3099352"/>
          <a:ext cx="223628" cy="192739"/>
        </a:xfrm>
        <a:prstGeom prst="hexagon">
          <a:avLst>
            <a:gd name="adj" fmla="val 25000"/>
            <a:gd name="vf" fmla="val 115470"/>
          </a:avLst>
        </a:prstGeom>
        <a:solidFill>
          <a:schemeClr val="lt1">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F618E42-CCEC-024E-9ACD-D15EABBBA90A}">
      <dsp:nvSpPr>
        <dsp:cNvPr id="0" name=""/>
        <dsp:cNvSpPr/>
      </dsp:nvSpPr>
      <dsp:spPr>
        <a:xfrm>
          <a:off x="3789889" y="1221183"/>
          <a:ext cx="2542500" cy="2244248"/>
        </a:xfrm>
        <a:prstGeom prst="hexagon">
          <a:avLst>
            <a:gd name="adj" fmla="val 25000"/>
            <a:gd name="vf" fmla="val 115470"/>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4290" rIns="0" bIns="34290" numCol="1" spcCol="1270" anchor="ctr" anchorCtr="0">
          <a:noAutofit/>
        </a:bodyPr>
        <a:lstStyle/>
        <a:p>
          <a:pPr marL="0" lvl="0" indent="0" algn="ctr" defTabSz="1200150">
            <a:lnSpc>
              <a:spcPct val="90000"/>
            </a:lnSpc>
            <a:spcBef>
              <a:spcPct val="0"/>
            </a:spcBef>
            <a:spcAft>
              <a:spcPct val="35000"/>
            </a:spcAft>
            <a:buNone/>
          </a:pPr>
          <a:r>
            <a:rPr lang="en-US" sz="2700" kern="1200" dirty="0"/>
            <a:t>Questions</a:t>
          </a:r>
          <a:endParaRPr lang="en-CA" sz="2700" kern="1200" dirty="0"/>
        </a:p>
      </dsp:txBody>
      <dsp:txXfrm>
        <a:off x="4188785" y="1573286"/>
        <a:ext cx="1744708" cy="1540042"/>
      </dsp:txXfrm>
    </dsp:sp>
    <dsp:sp modelId="{93B25E8C-6465-6841-AC70-42CCD5A1C209}">
      <dsp:nvSpPr>
        <dsp:cNvPr id="0" name=""/>
        <dsp:cNvSpPr/>
      </dsp:nvSpPr>
      <dsp:spPr>
        <a:xfrm>
          <a:off x="5090152" y="3078034"/>
          <a:ext cx="223628" cy="192739"/>
        </a:xfrm>
        <a:prstGeom prst="hexagon">
          <a:avLst>
            <a:gd name="adj" fmla="val 25000"/>
            <a:gd name="vf" fmla="val 115470"/>
          </a:avLst>
        </a:prstGeom>
        <a:solidFill>
          <a:schemeClr val="lt1">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B33E5B9-20DE-D343-A473-8459B61D5674}">
      <dsp:nvSpPr>
        <dsp:cNvPr id="0" name=""/>
        <dsp:cNvSpPr/>
      </dsp:nvSpPr>
      <dsp:spPr>
        <a:xfrm>
          <a:off x="5411660" y="2554635"/>
          <a:ext cx="1910017" cy="1646767"/>
        </a:xfrm>
        <a:prstGeom prst="hexagon">
          <a:avLst>
            <a:gd name="adj" fmla="val 25000"/>
            <a:gd name="vf" fmla="val 115470"/>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68056B3-BCDF-6542-947A-099F2C606E96}">
      <dsp:nvSpPr>
        <dsp:cNvPr id="0" name=""/>
        <dsp:cNvSpPr/>
      </dsp:nvSpPr>
      <dsp:spPr>
        <a:xfrm>
          <a:off x="5461280" y="3281650"/>
          <a:ext cx="223628" cy="192739"/>
        </a:xfrm>
        <a:prstGeom prst="hexagon">
          <a:avLst>
            <a:gd name="adj" fmla="val 25000"/>
            <a:gd name="vf" fmla="val 115470"/>
          </a:avLst>
        </a:prstGeom>
        <a:solidFill>
          <a:schemeClr val="lt1">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9577747-EEB5-B446-B0A5-594DEACC70AF}">
      <dsp:nvSpPr>
        <dsp:cNvPr id="0" name=""/>
        <dsp:cNvSpPr/>
      </dsp:nvSpPr>
      <dsp:spPr>
        <a:xfrm>
          <a:off x="1710286" y="285536"/>
          <a:ext cx="2542500" cy="2244248"/>
        </a:xfrm>
        <a:prstGeom prst="hexagon">
          <a:avLst>
            <a:gd name="adj" fmla="val 25000"/>
            <a:gd name="vf" fmla="val 115470"/>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3020" rIns="0" bIns="33020" numCol="1" spcCol="1270" anchor="ctr" anchorCtr="0">
          <a:noAutofit/>
        </a:bodyPr>
        <a:lstStyle/>
        <a:p>
          <a:pPr marL="0" lvl="0" indent="0" algn="ctr" defTabSz="1155700">
            <a:lnSpc>
              <a:spcPct val="90000"/>
            </a:lnSpc>
            <a:spcBef>
              <a:spcPct val="0"/>
            </a:spcBef>
            <a:spcAft>
              <a:spcPct val="35000"/>
            </a:spcAft>
            <a:buNone/>
          </a:pPr>
          <a:r>
            <a:rPr lang="en-US" sz="2600" kern="1200" dirty="0"/>
            <a:t>Comments</a:t>
          </a:r>
          <a:endParaRPr lang="en-CA" sz="2600" kern="1200" dirty="0"/>
        </a:p>
      </dsp:txBody>
      <dsp:txXfrm>
        <a:off x="2109182" y="637639"/>
        <a:ext cx="1744708" cy="1540042"/>
      </dsp:txXfrm>
    </dsp:sp>
    <dsp:sp modelId="{89D2D2FE-5582-A949-86B7-61708C02174B}">
      <dsp:nvSpPr>
        <dsp:cNvPr id="0" name=""/>
        <dsp:cNvSpPr/>
      </dsp:nvSpPr>
      <dsp:spPr>
        <a:xfrm>
          <a:off x="3452023" y="786046"/>
          <a:ext cx="223628" cy="192739"/>
        </a:xfrm>
        <a:prstGeom prst="hexagon">
          <a:avLst>
            <a:gd name="adj" fmla="val 25000"/>
            <a:gd name="vf" fmla="val 115470"/>
          </a:avLst>
        </a:prstGeom>
        <a:solidFill>
          <a:schemeClr val="lt1">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CB6FF84-6341-0341-9587-DDAB1487CF42}">
      <dsp:nvSpPr>
        <dsp:cNvPr id="0" name=""/>
        <dsp:cNvSpPr/>
      </dsp:nvSpPr>
      <dsp:spPr>
        <a:xfrm>
          <a:off x="3784407" y="-149370"/>
          <a:ext cx="1910017" cy="1646767"/>
        </a:xfrm>
        <a:prstGeom prst="hexagon">
          <a:avLst>
            <a:gd name="adj" fmla="val 25000"/>
            <a:gd name="vf" fmla="val 115470"/>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B83961-B4B4-9B43-BB2C-7AB07C8CC217}">
      <dsp:nvSpPr>
        <dsp:cNvPr id="0" name=""/>
        <dsp:cNvSpPr/>
      </dsp:nvSpPr>
      <dsp:spPr>
        <a:xfrm>
          <a:off x="3840824" y="573728"/>
          <a:ext cx="223628" cy="192739"/>
        </a:xfrm>
        <a:prstGeom prst="hexagon">
          <a:avLst>
            <a:gd name="adj" fmla="val 25000"/>
            <a:gd name="vf" fmla="val 115470"/>
          </a:avLst>
        </a:prstGeom>
        <a:solidFill>
          <a:schemeClr val="lt1">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C4BA8C-B53C-6847-82DD-886D8A4AADBB}" type="datetimeFigureOut">
              <a:rPr lang="en-US" smtClean="0"/>
              <a:t>3/15/18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3B7DC7-7D64-7140-9DC3-B24A518E0C0A}" type="slidenum">
              <a:rPr lang="en-US" smtClean="0"/>
              <a:t>‹#›</a:t>
            </a:fld>
            <a:endParaRPr lang="en-US"/>
          </a:p>
        </p:txBody>
      </p:sp>
    </p:spTree>
    <p:extLst>
      <p:ext uri="{BB962C8B-B14F-4D97-AF65-F5344CB8AC3E}">
        <p14:creationId xmlns:p14="http://schemas.microsoft.com/office/powerpoint/2010/main" val="32652251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a:p>
            <a:r>
              <a:rPr lang="en-US" dirty="0"/>
              <a:t>I chose to speak about this topic after meeting with some health care workers who work on the front line in the community with people who use methamphetamine…it appeared to me that there was a gap in knowledge surrounding meth-induced psychosis especially for those who are the ones who are supposed to be equipped in dealing with it. Folks alluded to the problem that meth users who are agitated or aggressive tend to have no where to go and tend to get left untreated. After speaking with a health care provider who works at the crisis response center it was confirmed that they are not equipped to treat these patients and they are typically sent to the ER. However, the ER is a place of chaos, bright lights and stimulating sounds. Often patients are told to leave and sleep it off or the police are called due to aggressive behavior. </a:t>
            </a:r>
            <a:br>
              <a:rPr lang="en-US" dirty="0"/>
            </a:br>
            <a:r>
              <a:rPr lang="en-US" dirty="0"/>
              <a:t>With my research I have tried my best to address this knowledge gap to improve patients outcomes who experience MIP. </a:t>
            </a:r>
          </a:p>
        </p:txBody>
      </p:sp>
      <p:sp>
        <p:nvSpPr>
          <p:cNvPr id="4" name="Slide Number Placeholder 3"/>
          <p:cNvSpPr>
            <a:spLocks noGrp="1"/>
          </p:cNvSpPr>
          <p:nvPr>
            <p:ph type="sldNum" sz="quarter" idx="10"/>
          </p:nvPr>
        </p:nvSpPr>
        <p:spPr/>
        <p:txBody>
          <a:bodyPr/>
          <a:lstStyle/>
          <a:p>
            <a:fld id="{2E518B1B-1B2C-A749-8DCB-049E7FF5EFE9}" type="slidenum">
              <a:rPr lang="en-US" smtClean="0"/>
              <a:t>1</a:t>
            </a:fld>
            <a:endParaRPr lang="en-US"/>
          </a:p>
        </p:txBody>
      </p:sp>
    </p:spTree>
    <p:extLst>
      <p:ext uri="{BB962C8B-B14F-4D97-AF65-F5344CB8AC3E}">
        <p14:creationId xmlns:p14="http://schemas.microsoft.com/office/powerpoint/2010/main" val="734400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3B7DC7-7D64-7140-9DC3-B24A518E0C0A}" type="slidenum">
              <a:rPr lang="en-US" smtClean="0"/>
              <a:t>2</a:t>
            </a:fld>
            <a:endParaRPr lang="en-US"/>
          </a:p>
        </p:txBody>
      </p:sp>
    </p:spTree>
    <p:extLst>
      <p:ext uri="{BB962C8B-B14F-4D97-AF65-F5344CB8AC3E}">
        <p14:creationId xmlns:p14="http://schemas.microsoft.com/office/powerpoint/2010/main" val="922781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a:solidFill>
                  <a:schemeClr val="tx1"/>
                </a:solidFill>
                <a:effectLst/>
                <a:latin typeface="+mn-lt"/>
                <a:ea typeface="+mn-ea"/>
                <a:cs typeface="+mn-cs"/>
              </a:rPr>
              <a:t>“(DSM-5) defines a substance-induced psychotic disorder (SIPD) as the development of prominent delusions and/or hallucinations during or within a month of intoxication or withdrawal from psychotomimetic drugs such as MA and cannabis.” (11)</a:t>
            </a:r>
          </a:p>
          <a:p>
            <a:r>
              <a:rPr lang="en-CA" sz="1200" kern="1200" dirty="0">
                <a:solidFill>
                  <a:schemeClr val="tx1"/>
                </a:solidFill>
                <a:effectLst/>
                <a:latin typeface="+mn-lt"/>
                <a:ea typeface="+mn-ea"/>
                <a:cs typeface="+mn-cs"/>
              </a:rPr>
              <a:t>Positive symptoms: hallucinations auditory or tactile, aggression, hyperactivity</a:t>
            </a:r>
          </a:p>
          <a:p>
            <a:r>
              <a:rPr lang="en-CA" sz="1200" kern="1200" dirty="0">
                <a:solidFill>
                  <a:schemeClr val="tx1"/>
                </a:solidFill>
                <a:effectLst/>
                <a:latin typeface="+mn-lt"/>
                <a:ea typeface="+mn-ea"/>
                <a:cs typeface="+mn-cs"/>
              </a:rPr>
              <a:t>Negative symptoms: anhedonia, lack of motivation, lethargy, mask like facial features, flat affect</a:t>
            </a:r>
          </a:p>
          <a:p>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primary psychotic disorders (PPDs) among substance users in which the psychotic symptoms (</a:t>
            </a:r>
            <a:r>
              <a:rPr lang="en-CA" sz="1200" kern="1200" dirty="0" err="1">
                <a:solidFill>
                  <a:schemeClr val="tx1"/>
                </a:solidFill>
                <a:effectLst/>
                <a:latin typeface="+mn-lt"/>
                <a:ea typeface="+mn-ea"/>
                <a:cs typeface="+mn-cs"/>
              </a:rPr>
              <a:t>i</a:t>
            </a:r>
            <a:r>
              <a:rPr lang="en-CA" sz="1200" kern="1200" dirty="0">
                <a:solidFill>
                  <a:schemeClr val="tx1"/>
                </a:solidFill>
                <a:effectLst/>
                <a:latin typeface="+mn-lt"/>
                <a:ea typeface="+mn-ea"/>
                <a:cs typeface="+mn-cs"/>
              </a:rPr>
              <a:t>) preceded the onset of substance use; (ii) persisted substantially after the cessation of severe intoxication or acute withdrawal; (iii) are substantially in excess of what would be expected given the type, amount or duration of substance use; or (iv) there is a history of psychotic episodes that occurred independent of substance use (American Psychiatric Association, 2013). (11)</a:t>
            </a:r>
          </a:p>
          <a:p>
            <a:endParaRPr lang="en-US" dirty="0"/>
          </a:p>
          <a:p>
            <a:pPr lvl="0"/>
            <a:r>
              <a:rPr lang="en-CA" b="1" dirty="0"/>
              <a:t>Signs of methamphetamine intoxication </a:t>
            </a:r>
            <a:r>
              <a:rPr lang="en-CA" dirty="0"/>
              <a:t>can include rapid or difficult-to- interrupt speech; restlessness or agitation; jaw clenching and teeth grinding; sweatiness; large pupils; irritability. (12)</a:t>
            </a:r>
          </a:p>
          <a:p>
            <a:pPr lvl="0"/>
            <a:r>
              <a:rPr lang="en-CA" dirty="0"/>
              <a:t>Signs of </a:t>
            </a:r>
            <a:r>
              <a:rPr lang="en-CA" b="1" dirty="0"/>
              <a:t>toxicity </a:t>
            </a:r>
            <a:r>
              <a:rPr lang="en-CA" dirty="0"/>
              <a:t>include hot, flushed or very sweaty skin, which may indicate high fever or overheating; severe headache; chest pain; changes in consciousness; muscle tremor, spasm or fierce jerky movements; severe agitation or panic; difficulty breathing; changes in mental state (</a:t>
            </a:r>
            <a:r>
              <a:rPr lang="en-CA" dirty="0" err="1"/>
              <a:t>eg</a:t>
            </a:r>
            <a:r>
              <a:rPr lang="en-CA" dirty="0"/>
              <a:t> confusion, disorientation); seizures (fits); and symptoms of psychosis can also occur. (12)</a:t>
            </a:r>
          </a:p>
          <a:p>
            <a:endParaRPr lang="en-US" dirty="0"/>
          </a:p>
        </p:txBody>
      </p:sp>
      <p:sp>
        <p:nvSpPr>
          <p:cNvPr id="4" name="Slide Number Placeholder 3"/>
          <p:cNvSpPr>
            <a:spLocks noGrp="1"/>
          </p:cNvSpPr>
          <p:nvPr>
            <p:ph type="sldNum" sz="quarter" idx="10"/>
          </p:nvPr>
        </p:nvSpPr>
        <p:spPr/>
        <p:txBody>
          <a:bodyPr/>
          <a:lstStyle/>
          <a:p>
            <a:fld id="{2E518B1B-1B2C-A749-8DCB-049E7FF5EFE9}" type="slidenum">
              <a:rPr lang="en-US" smtClean="0"/>
              <a:t>3</a:t>
            </a:fld>
            <a:endParaRPr lang="en-US"/>
          </a:p>
        </p:txBody>
      </p:sp>
    </p:spTree>
    <p:extLst>
      <p:ext uri="{BB962C8B-B14F-4D97-AF65-F5344CB8AC3E}">
        <p14:creationId xmlns:p14="http://schemas.microsoft.com/office/powerpoint/2010/main" val="907736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Studies suggest latency period of 2-5 years with much variability between patients (10)</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incidence rates ranging from 13% to 45% even up to 60% (6,10)</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Saliva collected from Individuals who experienced meth induced psychosis showed </a:t>
            </a:r>
            <a:r>
              <a:rPr lang="en-CA" sz="1200" kern="1200" dirty="0" err="1">
                <a:solidFill>
                  <a:schemeClr val="tx1"/>
                </a:solidFill>
                <a:effectLst/>
                <a:latin typeface="+mn-lt"/>
                <a:ea typeface="+mn-ea"/>
                <a:cs typeface="+mn-cs"/>
              </a:rPr>
              <a:t>hypomethylation</a:t>
            </a:r>
            <a:r>
              <a:rPr lang="en-CA" sz="1200" kern="1200" dirty="0">
                <a:solidFill>
                  <a:schemeClr val="tx1"/>
                </a:solidFill>
                <a:effectLst/>
                <a:latin typeface="+mn-lt"/>
                <a:ea typeface="+mn-ea"/>
                <a:cs typeface="+mn-cs"/>
              </a:rPr>
              <a:t> and therefore overexpression of certain dopaminergic genes (17)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Persistent psychosis can occur in between 15-30% of those who experience MIP (24,28)</a:t>
            </a:r>
          </a:p>
          <a:p>
            <a:endParaRPr lang="en-US" dirty="0"/>
          </a:p>
          <a:p>
            <a:r>
              <a:rPr lang="en-US" dirty="0"/>
              <a:t>Whether or not this persistent psychosis is due to underlying predisposition to psychotic type illness such as schizophrenia, or whether it is due the inherent neurotoxic capacity of meth, is still debatable based on current literature. (10) Likely a combination of both.</a:t>
            </a:r>
          </a:p>
          <a:p>
            <a:endParaRPr lang="en-US" dirty="0"/>
          </a:p>
          <a:p>
            <a:r>
              <a:rPr lang="en-US" dirty="0"/>
              <a:t>Today, in the interest of time I will be focusing on the treatment of Acute MIP, but through my research I found great information about this resistant psychosis subgroup and its treatment so if you are interested feel free to ask me after!</a:t>
            </a:r>
          </a:p>
          <a:p>
            <a:endParaRPr lang="en-US" dirty="0"/>
          </a:p>
          <a:p>
            <a:r>
              <a:rPr lang="en-US" dirty="0"/>
              <a:t>Risk Factors for prolonged Psychosis</a:t>
            </a:r>
          </a:p>
          <a:p>
            <a:pPr>
              <a:buFont typeface="Arial" panose="020B0604020202020204" pitchFamily="34" charset="0"/>
              <a:buChar char="•"/>
            </a:pPr>
            <a:r>
              <a:rPr lang="en-US" dirty="0"/>
              <a:t>Risk Factors of User</a:t>
            </a:r>
          </a:p>
          <a:p>
            <a:pPr lvl="1">
              <a:buFont typeface="Arial" panose="020B0604020202020204" pitchFamily="34" charset="0"/>
              <a:buChar char="•"/>
            </a:pPr>
            <a:r>
              <a:rPr lang="en-US" dirty="0"/>
              <a:t>Antisocial personality (2,14), earlier onset of first use (having used for longer), larger quantities used, major depressive disorder, alcohol/marijuana use (polysubstance use)(12,24)</a:t>
            </a:r>
          </a:p>
          <a:p>
            <a:pPr lvl="1">
              <a:buFont typeface="Arial" panose="020B0604020202020204" pitchFamily="34" charset="0"/>
              <a:buChar char="•"/>
            </a:pPr>
            <a:r>
              <a:rPr lang="en-CA" dirty="0"/>
              <a:t>Sleep deprivation(24)</a:t>
            </a:r>
          </a:p>
          <a:p>
            <a:pPr lvl="1">
              <a:buFont typeface="Arial" panose="020B0604020202020204" pitchFamily="34" charset="0"/>
              <a:buChar char="•"/>
            </a:pPr>
            <a:r>
              <a:rPr lang="en-CA" dirty="0"/>
              <a:t>Delusions of persecution (28)</a:t>
            </a:r>
          </a:p>
          <a:p>
            <a:pPr lvl="1">
              <a:buFont typeface="Arial" panose="020B0604020202020204" pitchFamily="34" charset="0"/>
              <a:buChar char="•"/>
            </a:pPr>
            <a:r>
              <a:rPr lang="en-CA" dirty="0"/>
              <a:t>Head injury, learning disabilities/ ADHD diagnosis, child hood onset (7,12)</a:t>
            </a:r>
          </a:p>
          <a:p>
            <a:pPr>
              <a:buFont typeface="Arial" panose="020B0604020202020204" pitchFamily="34" charset="0"/>
              <a:buChar char="•"/>
            </a:pPr>
            <a:r>
              <a:rPr lang="en-US" dirty="0"/>
              <a:t>Family Risk Factors</a:t>
            </a:r>
          </a:p>
          <a:p>
            <a:pPr lvl="1">
              <a:buFont typeface="Arial" panose="020B0604020202020204" pitchFamily="34" charset="0"/>
              <a:buChar char="•"/>
            </a:pPr>
            <a:r>
              <a:rPr lang="en-US" dirty="0"/>
              <a:t>Schizophrenia, bipolar in immediate family, possibly depression (16)</a:t>
            </a:r>
          </a:p>
          <a:p>
            <a:endParaRPr lang="en-US" dirty="0"/>
          </a:p>
        </p:txBody>
      </p:sp>
      <p:sp>
        <p:nvSpPr>
          <p:cNvPr id="4" name="Slide Number Placeholder 3"/>
          <p:cNvSpPr>
            <a:spLocks noGrp="1"/>
          </p:cNvSpPr>
          <p:nvPr>
            <p:ph type="sldNum" sz="quarter" idx="10"/>
          </p:nvPr>
        </p:nvSpPr>
        <p:spPr/>
        <p:txBody>
          <a:bodyPr/>
          <a:lstStyle/>
          <a:p>
            <a:fld id="{2E518B1B-1B2C-A749-8DCB-049E7FF5EFE9}" type="slidenum">
              <a:rPr lang="en-US" smtClean="0"/>
              <a:t>4</a:t>
            </a:fld>
            <a:endParaRPr lang="en-US"/>
          </a:p>
        </p:txBody>
      </p:sp>
    </p:spTree>
    <p:extLst>
      <p:ext uri="{BB962C8B-B14F-4D97-AF65-F5344CB8AC3E}">
        <p14:creationId xmlns:p14="http://schemas.microsoft.com/office/powerpoint/2010/main" val="865780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a:buFont typeface="Arial" panose="020B0604020202020204" pitchFamily="34" charset="0"/>
              <a:buChar char="•"/>
            </a:pPr>
            <a:r>
              <a:rPr lang="en-US" dirty="0"/>
              <a:t>Methamphetamine affects </a:t>
            </a:r>
            <a:r>
              <a:rPr lang="en-US" b="1" dirty="0"/>
              <a:t>Dopamine, </a:t>
            </a:r>
            <a:r>
              <a:rPr lang="en-US" dirty="0"/>
              <a:t>Norepinephrine, and Serotonergic pathways (1)</a:t>
            </a:r>
          </a:p>
          <a:p>
            <a:pPr>
              <a:buFont typeface="Arial" panose="020B0604020202020204" pitchFamily="34" charset="0"/>
              <a:buChar char="•"/>
            </a:pPr>
            <a:r>
              <a:rPr lang="en-CA" dirty="0"/>
              <a:t>Human studies of users show significant reductions dopamine transporter in the striatum, orbitofrontal cortex, dorsolateral prefrontal cortex, and amygdala (1)</a:t>
            </a:r>
          </a:p>
          <a:p>
            <a:pPr>
              <a:buFont typeface="Arial" panose="020B0604020202020204" pitchFamily="34" charset="0"/>
              <a:buChar char="•"/>
            </a:pPr>
            <a:r>
              <a:rPr lang="en-CA" dirty="0"/>
              <a:t>Patients still showed neural damage after 11 months of abstinence (slowed motor response and memory impairment) (1)</a:t>
            </a:r>
          </a:p>
          <a:p>
            <a:pPr>
              <a:buFont typeface="Arial" panose="020B0604020202020204" pitchFamily="34" charset="0"/>
              <a:buChar char="•"/>
            </a:pPr>
            <a:r>
              <a:rPr lang="en-CA" dirty="0"/>
              <a:t>May never return to baseline (1)</a:t>
            </a:r>
          </a:p>
          <a:p>
            <a:pPr>
              <a:buFont typeface="Arial" panose="020B0604020202020204" pitchFamily="34" charset="0"/>
              <a:buChar cha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Possibly due to the fact that METH also inhibits gene expression of signaling pathways that allow for neuron growth and repair (NGF, </a:t>
            </a:r>
            <a:r>
              <a:rPr lang="en-US" dirty="0" err="1"/>
              <a:t>BdNF</a:t>
            </a:r>
            <a:r>
              <a:rPr lang="en-US" dirty="0"/>
              <a:t>) (10)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pitchFamily="2" charset="2"/>
              </a:rPr>
              <a:t>Highlights Importance of including Dietician/Nutritionist in care plan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long-term abuse of methamphetamine may cause noradrenergic hyperactivity, individuals’ sensitivity to stress (21)</a:t>
            </a:r>
          </a:p>
          <a:p>
            <a:endParaRPr lang="en-US" dirty="0"/>
          </a:p>
          <a:p>
            <a:endParaRPr lang="en-US" dirty="0"/>
          </a:p>
        </p:txBody>
      </p:sp>
      <p:sp>
        <p:nvSpPr>
          <p:cNvPr id="4" name="Slide Number Placeholder 3"/>
          <p:cNvSpPr>
            <a:spLocks noGrp="1"/>
          </p:cNvSpPr>
          <p:nvPr>
            <p:ph type="sldNum" sz="quarter" idx="10"/>
          </p:nvPr>
        </p:nvSpPr>
        <p:spPr/>
        <p:txBody>
          <a:bodyPr/>
          <a:lstStyle/>
          <a:p>
            <a:fld id="{2E518B1B-1B2C-A749-8DCB-049E7FF5EFE9}" type="slidenum">
              <a:rPr lang="en-US" smtClean="0"/>
              <a:t>5</a:t>
            </a:fld>
            <a:endParaRPr lang="en-US"/>
          </a:p>
        </p:txBody>
      </p:sp>
    </p:spTree>
    <p:extLst>
      <p:ext uri="{BB962C8B-B14F-4D97-AF65-F5344CB8AC3E}">
        <p14:creationId xmlns:p14="http://schemas.microsoft.com/office/powerpoint/2010/main" val="194114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Men and women  of all ages are impacted similar rates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Women often use for weight loss and to control depressive symptoms</a:t>
            </a:r>
            <a:r>
              <a:rPr lang="en-CA" dirty="0"/>
              <a:t>, whereas men tend to use for the thrill component, or feelings of confidence and energy (18)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In a South African study about sociodemographic factors associated with people with MIP, Only 16 (29%) of the participants had received prior formal treatment for their substance use disorder. Thirty-three (59%) participants reported previous arrests and incarcerations, of which 95% were related to their substance use disorder. </a:t>
            </a:r>
            <a:r>
              <a:rPr lang="en-US" dirty="0"/>
              <a:t>In many studies, most patients presenting for treatment were accompanied by an officer of the law. (24)</a:t>
            </a:r>
          </a:p>
          <a:p>
            <a:endParaRPr lang="en-CA" dirty="0"/>
          </a:p>
          <a:p>
            <a:endParaRPr lang="en-US" dirty="0"/>
          </a:p>
        </p:txBody>
      </p:sp>
      <p:sp>
        <p:nvSpPr>
          <p:cNvPr id="4" name="Slide Number Placeholder 3"/>
          <p:cNvSpPr>
            <a:spLocks noGrp="1"/>
          </p:cNvSpPr>
          <p:nvPr>
            <p:ph type="sldNum" sz="quarter" idx="10"/>
          </p:nvPr>
        </p:nvSpPr>
        <p:spPr/>
        <p:txBody>
          <a:bodyPr/>
          <a:lstStyle/>
          <a:p>
            <a:fld id="{2E518B1B-1B2C-A749-8DCB-049E7FF5EFE9}" type="slidenum">
              <a:rPr lang="en-US" smtClean="0"/>
              <a:t>6</a:t>
            </a:fld>
            <a:endParaRPr lang="en-US"/>
          </a:p>
        </p:txBody>
      </p:sp>
    </p:spTree>
    <p:extLst>
      <p:ext uri="{BB962C8B-B14F-4D97-AF65-F5344CB8AC3E}">
        <p14:creationId xmlns:p14="http://schemas.microsoft.com/office/powerpoint/2010/main" val="38601511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a:solidFill>
                  <a:schemeClr val="tx1"/>
                </a:solidFill>
                <a:effectLst/>
                <a:latin typeface="+mn-lt"/>
                <a:ea typeface="+mn-ea"/>
                <a:cs typeface="+mn-cs"/>
              </a:rPr>
              <a:t>*</a:t>
            </a:r>
          </a:p>
          <a:p>
            <a:endParaRPr lang="en-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ym typeface="Wingdings" pitchFamily="2" charset="2"/>
              </a:rPr>
              <a:t>RCTgold</a:t>
            </a:r>
            <a:r>
              <a:rPr lang="en-US" dirty="0">
                <a:sym typeface="Wingdings" pitchFamily="2" charset="2"/>
              </a:rPr>
              <a:t> standard of evidence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sym typeface="Wingdings" pitchFamily="2" charset="2"/>
              </a:rPr>
              <a:t>As would be expected, they were both effective for treatment but quetiapine was associated with fewer side effects so if have to choose between first or second generation antipsychotic evidence suggests using second gen, but both would be efficacious (25)</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One preclinical study identified a potential MA-haloperidol interaction producing GABAergic cell death, which in turn, could heighten the risk of seizures and hyperkinetic movement disorders (8)</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Risperidone 4mg HS significantly more effective for treating positive symptoms aripiprazole</a:t>
            </a:r>
            <a:r>
              <a:rPr lang="en-CA" sz="1200" kern="1200" dirty="0">
                <a:solidFill>
                  <a:schemeClr val="tx1"/>
                </a:solidFill>
                <a:effectLst/>
                <a:latin typeface="+mn-lt"/>
                <a:ea typeface="+mn-ea"/>
                <a:cs typeface="+mn-cs"/>
                <a:sym typeface="Wingdings" pitchFamily="2" charset="2"/>
              </a:rPr>
              <a:t> …..</a:t>
            </a:r>
            <a:r>
              <a:rPr lang="en-CA" sz="1200" kern="1200" dirty="0">
                <a:solidFill>
                  <a:schemeClr val="tx1"/>
                </a:solidFill>
                <a:effectLst/>
                <a:latin typeface="+mn-lt"/>
                <a:ea typeface="+mn-ea"/>
                <a:cs typeface="+mn-cs"/>
              </a:rPr>
              <a:t> base treatment on which predominates (6)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pitchFamily="2" charset="2"/>
              </a:rPr>
              <a:t>Observational mid-level evidence</a:t>
            </a:r>
          </a:p>
          <a:p>
            <a:endParaRPr lang="en-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Case studies </a:t>
            </a:r>
            <a:r>
              <a:rPr lang="en-US" dirty="0">
                <a:sym typeface="Wingdings" pitchFamily="2" charset="2"/>
              </a:rPr>
              <a:t> low-level evidence (but may trigger further investigation)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A </a:t>
            </a:r>
            <a:r>
              <a:rPr lang="en-CA" sz="1200" kern="1200" dirty="0" err="1">
                <a:solidFill>
                  <a:schemeClr val="tx1"/>
                </a:solidFill>
                <a:effectLst/>
                <a:latin typeface="+mn-lt"/>
                <a:ea typeface="+mn-ea"/>
                <a:cs typeface="+mn-cs"/>
              </a:rPr>
              <a:t>pt</a:t>
            </a:r>
            <a:r>
              <a:rPr lang="en-CA" sz="1200" kern="1200" dirty="0">
                <a:solidFill>
                  <a:schemeClr val="tx1"/>
                </a:solidFill>
                <a:effectLst/>
                <a:latin typeface="+mn-lt"/>
                <a:ea typeface="+mn-ea"/>
                <a:cs typeface="+mn-cs"/>
              </a:rPr>
              <a:t> who had been successfully treated for MIP had reactivation of her psych symptoms when a decongestant phenylpropanolamine was prescribed (plus </a:t>
            </a:r>
            <a:r>
              <a:rPr lang="en-CA" sz="1200" kern="1200" dirty="0" err="1">
                <a:solidFill>
                  <a:schemeClr val="tx1"/>
                </a:solidFill>
                <a:effectLst/>
                <a:latin typeface="+mn-lt"/>
                <a:ea typeface="+mn-ea"/>
                <a:cs typeface="+mn-cs"/>
              </a:rPr>
              <a:t>guafenasin</a:t>
            </a:r>
            <a:r>
              <a:rPr lang="en-CA" sz="1200" kern="1200" dirty="0">
                <a:solidFill>
                  <a:schemeClr val="tx1"/>
                </a:solidFill>
                <a:effectLst/>
                <a:latin typeface="+mn-lt"/>
                <a:ea typeface="+mn-ea"/>
                <a:cs typeface="+mn-cs"/>
              </a:rPr>
              <a:t>, with cimetidine for stomach </a:t>
            </a:r>
            <a:r>
              <a:rPr lang="en-CA" sz="1200" kern="1200" dirty="0" err="1">
                <a:solidFill>
                  <a:schemeClr val="tx1"/>
                </a:solidFill>
                <a:effectLst/>
                <a:latin typeface="+mn-lt"/>
                <a:ea typeface="+mn-ea"/>
                <a:cs typeface="+mn-cs"/>
              </a:rPr>
              <a:t>probs</a:t>
            </a:r>
            <a:r>
              <a:rPr lang="en-CA" sz="1200" kern="1200" dirty="0">
                <a:solidFill>
                  <a:schemeClr val="tx1"/>
                </a:solidFill>
                <a:effectLst/>
                <a:latin typeface="+mn-lt"/>
                <a:ea typeface="+mn-ea"/>
                <a:cs typeface="+mn-cs"/>
              </a:rPr>
              <a:t>) for congestion. Once the meds were stopped within 3 days her psych symptoms resolved and she returned to baseline. (9)</a:t>
            </a:r>
          </a:p>
          <a:p>
            <a:r>
              <a:rPr lang="en-CA" sz="1200" kern="1200" dirty="0">
                <a:solidFill>
                  <a:schemeClr val="tx1"/>
                </a:solidFill>
                <a:effectLst/>
                <a:latin typeface="+mn-lt"/>
                <a:ea typeface="+mn-ea"/>
                <a:cs typeface="+mn-cs"/>
              </a:rPr>
              <a:t>** as a pharmacist on the frontline…important to ask about substance use disorders as a medical condition when prescribing OTC cough and cold, and when clinical checking new prescriptions for patients</a:t>
            </a:r>
          </a:p>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E518B1B-1B2C-A749-8DCB-049E7FF5EFE9}" type="slidenum">
              <a:rPr lang="en-US" smtClean="0"/>
              <a:t>7</a:t>
            </a:fld>
            <a:endParaRPr lang="en-US"/>
          </a:p>
        </p:txBody>
      </p:sp>
    </p:spTree>
    <p:extLst>
      <p:ext uri="{BB962C8B-B14F-4D97-AF65-F5344CB8AC3E}">
        <p14:creationId xmlns:p14="http://schemas.microsoft.com/office/powerpoint/2010/main" val="41076113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t>
            </a:r>
          </a:p>
          <a:p>
            <a:endParaRPr lang="en-US" dirty="0"/>
          </a:p>
          <a:p>
            <a:r>
              <a:rPr lang="en-US" dirty="0"/>
              <a:t>Don’t read Disclaimer: the use of antipsychotics has not been sufficiently studied in this population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Recommendations right now are based on these few studies as well as clinical experience and interventions approved for other psychotic disorders, not fully evidence based</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At the time of 2006 recommendations, Antipsychotics for agitation had only been studied in patients with schizophrenia, not drug- induced psychosis, and no randomised controlled trials have investigated treatment and agitation resolution in patients with methamphetamine-induced psychosis. </a:t>
            </a:r>
          </a:p>
          <a:p>
            <a:endParaRPr lang="en-US" dirty="0"/>
          </a:p>
        </p:txBody>
      </p:sp>
      <p:sp>
        <p:nvSpPr>
          <p:cNvPr id="4" name="Slide Number Placeholder 3"/>
          <p:cNvSpPr>
            <a:spLocks noGrp="1"/>
          </p:cNvSpPr>
          <p:nvPr>
            <p:ph type="sldNum" sz="quarter" idx="10"/>
          </p:nvPr>
        </p:nvSpPr>
        <p:spPr/>
        <p:txBody>
          <a:bodyPr/>
          <a:lstStyle/>
          <a:p>
            <a:fld id="{2E518B1B-1B2C-A749-8DCB-049E7FF5EFE9}" type="slidenum">
              <a:rPr lang="en-US" smtClean="0"/>
              <a:t>8</a:t>
            </a:fld>
            <a:endParaRPr lang="en-US"/>
          </a:p>
        </p:txBody>
      </p:sp>
    </p:spTree>
    <p:extLst>
      <p:ext uri="{BB962C8B-B14F-4D97-AF65-F5344CB8AC3E}">
        <p14:creationId xmlns:p14="http://schemas.microsoft.com/office/powerpoint/2010/main" val="40075144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US" dirty="0"/>
          </a:p>
          <a:p>
            <a:endParaRPr lang="en-US" dirty="0"/>
          </a:p>
        </p:txBody>
      </p:sp>
      <p:sp>
        <p:nvSpPr>
          <p:cNvPr id="4" name="Slide Number Placeholder 3"/>
          <p:cNvSpPr>
            <a:spLocks noGrp="1"/>
          </p:cNvSpPr>
          <p:nvPr>
            <p:ph type="sldNum" sz="quarter" idx="10"/>
          </p:nvPr>
        </p:nvSpPr>
        <p:spPr/>
        <p:txBody>
          <a:bodyPr/>
          <a:lstStyle/>
          <a:p>
            <a:fld id="{2E518B1B-1B2C-A749-8DCB-049E7FF5EFE9}" type="slidenum">
              <a:rPr lang="en-US" smtClean="0"/>
              <a:t>9</a:t>
            </a:fld>
            <a:endParaRPr lang="en-US"/>
          </a:p>
        </p:txBody>
      </p:sp>
    </p:spTree>
    <p:extLst>
      <p:ext uri="{BB962C8B-B14F-4D97-AF65-F5344CB8AC3E}">
        <p14:creationId xmlns:p14="http://schemas.microsoft.com/office/powerpoint/2010/main" val="2115150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Where the patient is fearful and agitated, the goal of treatment should be to ensure their immediate safety as well as the safety of other individuals in the vicinity. For all patients exhibiting symptoms of psychosis, the initial goal of treatment should be to provide reassurance and engage the patient in the therapeutic relationship. </a:t>
            </a:r>
          </a:p>
          <a:p>
            <a:r>
              <a:rPr lang="en-CA" dirty="0"/>
              <a:t>approached in a low-key manner with the main aim of reducing the potential for an exacerbation of symptoms. (1)</a:t>
            </a:r>
          </a:p>
          <a:p>
            <a:endParaRPr lang="en-US" dirty="0"/>
          </a:p>
        </p:txBody>
      </p:sp>
      <p:sp>
        <p:nvSpPr>
          <p:cNvPr id="4" name="Slide Number Placeholder 3"/>
          <p:cNvSpPr>
            <a:spLocks noGrp="1"/>
          </p:cNvSpPr>
          <p:nvPr>
            <p:ph type="sldNum" sz="quarter" idx="10"/>
          </p:nvPr>
        </p:nvSpPr>
        <p:spPr/>
        <p:txBody>
          <a:bodyPr/>
          <a:lstStyle/>
          <a:p>
            <a:fld id="{9C3B7DC7-7D64-7140-9DC3-B24A518E0C0A}" type="slidenum">
              <a:rPr lang="en-US" smtClean="0"/>
              <a:t>10</a:t>
            </a:fld>
            <a:endParaRPr lang="en-US"/>
          </a:p>
        </p:txBody>
      </p:sp>
    </p:spTree>
    <p:extLst>
      <p:ext uri="{BB962C8B-B14F-4D97-AF65-F5344CB8AC3E}">
        <p14:creationId xmlns:p14="http://schemas.microsoft.com/office/powerpoint/2010/main" val="99130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t>
            </a:r>
          </a:p>
          <a:p>
            <a:r>
              <a:rPr lang="en-CA" dirty="0"/>
              <a:t>The first hour of care is critical to a successful outcome for patients presenting with methamphetamine psychosis. At this stage, many patients will accept medication where it is later refused</a:t>
            </a:r>
          </a:p>
          <a:p>
            <a:r>
              <a:rPr lang="en-CA" dirty="0"/>
              <a:t>Goal of therapy with medication generally is aimed at sedation as once these patients can calm down long enough to induce sleep many will recover from psychosis (1).</a:t>
            </a:r>
          </a:p>
          <a:p>
            <a:r>
              <a:rPr lang="en-CA" dirty="0"/>
              <a:t>EMS or nurse-initiated oral benzodiazepines are recommended first line. Given the time-limited nature of symptoms, benzodiazepines are often sufficient; there is no consensus among clinicians regarding preference of agent (24).</a:t>
            </a:r>
          </a:p>
          <a:p>
            <a:endParaRPr lang="en-CA" dirty="0"/>
          </a:p>
          <a:p>
            <a:r>
              <a:rPr lang="en-CA" dirty="0"/>
              <a:t>Although one study looking at sedation with lorazepam versus </a:t>
            </a:r>
            <a:r>
              <a:rPr lang="en-CA" dirty="0" err="1"/>
              <a:t>droperidol</a:t>
            </a:r>
            <a:r>
              <a:rPr lang="en-CA" dirty="0"/>
              <a:t> found that they both achieved sedation in a timely fashion, but </a:t>
            </a:r>
            <a:r>
              <a:rPr lang="en-CA" dirty="0" err="1"/>
              <a:t>droperidol</a:t>
            </a:r>
            <a:r>
              <a:rPr lang="en-CA" dirty="0"/>
              <a:t> required fewer additional doses to achieve the same level of sedation, (19) (this was an </a:t>
            </a:r>
            <a:r>
              <a:rPr lang="en-CA" dirty="0" err="1"/>
              <a:t>unblinded</a:t>
            </a:r>
            <a:r>
              <a:rPr lang="en-CA" dirty="0"/>
              <a:t> study, they weren’t able to monitor for adverse events other than changes in vital signs, and from the authors language it appears they were anticipating the superiority of </a:t>
            </a:r>
            <a:r>
              <a:rPr lang="en-CA" dirty="0" err="1"/>
              <a:t>droperidol</a:t>
            </a:r>
            <a:r>
              <a:rPr lang="en-CA" dirty="0"/>
              <a:t>)</a:t>
            </a:r>
          </a:p>
          <a:p>
            <a:endParaRPr lang="en-CA" dirty="0"/>
          </a:p>
          <a:p>
            <a:r>
              <a:rPr lang="en-CA" dirty="0"/>
              <a:t>If benzos ineffective, antipsychotics (usually atypical to minimize side effects) are second line. Although they are called antipsychotics, in acute MIP they are also being used for their sedative properties as the maximum antipsychotic benefit from these medications takes a minimum of three days to kick 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Continuation of antipsychotic medication beyond this acute phase is usually unnecessary after 72 hours and should be avoided longer term (1)</a:t>
            </a:r>
            <a:r>
              <a:rPr lang="en-CA" dirty="0">
                <a:sym typeface="Wingdings" pitchFamily="2" charset="2"/>
              </a:rPr>
              <a:t> if the patient’s psychotic symptoms have resolved having  long term</a:t>
            </a:r>
            <a:r>
              <a:rPr lang="en-CA" sz="1200" kern="1200" dirty="0">
                <a:solidFill>
                  <a:schemeClr val="tx1"/>
                </a:solidFill>
                <a:effectLst/>
                <a:latin typeface="+mn-lt"/>
                <a:ea typeface="+mn-ea"/>
                <a:cs typeface="+mn-cs"/>
              </a:rPr>
              <a:t> dopamine blockade by antipsychotics such as haloperidol has been hypothesized to worsen craving and anhedonia (25).</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However, if the patient is part of this persistent psychotic group, they may require ongoing treatment with antipsychotics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using a benzodiazepine monitoring should include respiratory status, heart rate, blood pressure and mental status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using antipsychotics important to also monitor for above as well as postural hypotension, blood glucose, extrapyramidal symptoms (Parkinson’s-like features)</a:t>
            </a:r>
          </a:p>
          <a:p>
            <a:endParaRPr lang="en-US" dirty="0"/>
          </a:p>
        </p:txBody>
      </p:sp>
      <p:sp>
        <p:nvSpPr>
          <p:cNvPr id="4" name="Slide Number Placeholder 3"/>
          <p:cNvSpPr>
            <a:spLocks noGrp="1"/>
          </p:cNvSpPr>
          <p:nvPr>
            <p:ph type="sldNum" sz="quarter" idx="10"/>
          </p:nvPr>
        </p:nvSpPr>
        <p:spPr/>
        <p:txBody>
          <a:bodyPr/>
          <a:lstStyle/>
          <a:p>
            <a:fld id="{9C3B7DC7-7D64-7140-9DC3-B24A518E0C0A}" type="slidenum">
              <a:rPr lang="en-US" smtClean="0"/>
              <a:t>11</a:t>
            </a:fld>
            <a:endParaRPr lang="en-US"/>
          </a:p>
        </p:txBody>
      </p:sp>
    </p:spTree>
    <p:extLst>
      <p:ext uri="{BB962C8B-B14F-4D97-AF65-F5344CB8AC3E}">
        <p14:creationId xmlns:p14="http://schemas.microsoft.com/office/powerpoint/2010/main" val="11742925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encourage fluid and food intake as the </a:t>
            </a:r>
            <a:r>
              <a:rPr lang="en-CA" dirty="0" err="1"/>
              <a:t>pt</a:t>
            </a:r>
            <a:r>
              <a:rPr lang="en-CA" dirty="0"/>
              <a:t> will often enter into a period of prolonged sleep (1)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Nohesara</a:t>
            </a:r>
            <a:r>
              <a:rPr lang="en-US" dirty="0"/>
              <a:t> and </a:t>
            </a:r>
            <a:r>
              <a:rPr lang="en-US" dirty="0" err="1"/>
              <a:t>collegues</a:t>
            </a:r>
            <a:r>
              <a:rPr lang="en-US" dirty="0"/>
              <a:t> found </a:t>
            </a:r>
            <a:r>
              <a:rPr lang="en-CA" sz="1200" kern="1200" dirty="0" err="1">
                <a:solidFill>
                  <a:schemeClr val="tx1"/>
                </a:solidFill>
                <a:effectLst/>
                <a:latin typeface="+mn-lt"/>
                <a:ea typeface="+mn-ea"/>
                <a:cs typeface="+mn-cs"/>
              </a:rPr>
              <a:t>Hypomethylation</a:t>
            </a:r>
            <a:r>
              <a:rPr lang="en-CA" sz="1200" kern="1200" dirty="0">
                <a:solidFill>
                  <a:schemeClr val="tx1"/>
                </a:solidFill>
                <a:effectLst/>
                <a:latin typeface="+mn-lt"/>
                <a:ea typeface="+mn-ea"/>
                <a:cs typeface="+mn-cs"/>
              </a:rPr>
              <a:t> of AKT1 and key dopaminergic genes in meth users who develop psychosis</a:t>
            </a:r>
            <a:r>
              <a:rPr lang="en-CA" dirty="0">
                <a:effectLst/>
              </a:rPr>
              <a:t> (17)</a:t>
            </a:r>
            <a:endParaRPr lang="en-US" dirty="0"/>
          </a:p>
          <a:p>
            <a:endParaRPr lang="en-US" dirty="0"/>
          </a:p>
          <a:p>
            <a:r>
              <a:rPr lang="en-US" dirty="0" err="1"/>
              <a:t>VitB</a:t>
            </a:r>
            <a:r>
              <a:rPr lang="en-US" dirty="0"/>
              <a:t> supplementation (25)</a:t>
            </a:r>
          </a:p>
        </p:txBody>
      </p:sp>
      <p:sp>
        <p:nvSpPr>
          <p:cNvPr id="4" name="Slide Number Placeholder 3"/>
          <p:cNvSpPr>
            <a:spLocks noGrp="1"/>
          </p:cNvSpPr>
          <p:nvPr>
            <p:ph type="sldNum" sz="quarter" idx="10"/>
          </p:nvPr>
        </p:nvSpPr>
        <p:spPr/>
        <p:txBody>
          <a:bodyPr/>
          <a:lstStyle/>
          <a:p>
            <a:fld id="{9C3B7DC7-7D64-7140-9DC3-B24A518E0C0A}" type="slidenum">
              <a:rPr lang="en-US" smtClean="0"/>
              <a:t>12</a:t>
            </a:fld>
            <a:endParaRPr lang="en-US"/>
          </a:p>
        </p:txBody>
      </p:sp>
    </p:spTree>
    <p:extLst>
      <p:ext uri="{BB962C8B-B14F-4D97-AF65-F5344CB8AC3E}">
        <p14:creationId xmlns:p14="http://schemas.microsoft.com/office/powerpoint/2010/main" val="38243064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The presentation of the patient at the emergency department provides a unique opportunity to screen the patient for additional illnesses or comorbidities…blood-borne virus screens, general health screens etc. can also be performed at this time. (1)</a:t>
            </a:r>
          </a:p>
          <a:p>
            <a:r>
              <a:rPr lang="en-CA" dirty="0"/>
              <a:t>Admission to hospitals, or sudden intervals of substance withdrawals can lead to severe depression and serious thoughts of suicide. (Targeting this time of substance withdrawal to minimize patient depressive symptoms) (12,28)</a:t>
            </a:r>
          </a:p>
          <a:p>
            <a:endParaRPr lang="en-US" dirty="0"/>
          </a:p>
        </p:txBody>
      </p:sp>
      <p:sp>
        <p:nvSpPr>
          <p:cNvPr id="4" name="Slide Number Placeholder 3"/>
          <p:cNvSpPr>
            <a:spLocks noGrp="1"/>
          </p:cNvSpPr>
          <p:nvPr>
            <p:ph type="sldNum" sz="quarter" idx="10"/>
          </p:nvPr>
        </p:nvSpPr>
        <p:spPr/>
        <p:txBody>
          <a:bodyPr/>
          <a:lstStyle/>
          <a:p>
            <a:fld id="{9C3B7DC7-7D64-7140-9DC3-B24A518E0C0A}" type="slidenum">
              <a:rPr lang="en-US" smtClean="0"/>
              <a:t>13</a:t>
            </a:fld>
            <a:endParaRPr lang="en-US"/>
          </a:p>
        </p:txBody>
      </p:sp>
    </p:spTree>
    <p:extLst>
      <p:ext uri="{BB962C8B-B14F-4D97-AF65-F5344CB8AC3E}">
        <p14:creationId xmlns:p14="http://schemas.microsoft.com/office/powerpoint/2010/main" val="3264484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When the patients has come to access primary care it is also a great opportunity to link them with appropriate health services, such as drug and alcohol, and general medical services. Health risk assessments (1)</a:t>
            </a:r>
            <a:endParaRPr lang="en-US" dirty="0"/>
          </a:p>
          <a:p>
            <a:r>
              <a:rPr lang="en-US" dirty="0"/>
              <a:t>Debrief with patient after they have recovered from acute psychosis (particularly if restraints had to be utilized) (22)</a:t>
            </a:r>
          </a:p>
          <a:p>
            <a:endParaRPr lang="en-CA" dirty="0"/>
          </a:p>
          <a:p>
            <a:endParaRPr lang="en-US" dirty="0"/>
          </a:p>
        </p:txBody>
      </p:sp>
      <p:sp>
        <p:nvSpPr>
          <p:cNvPr id="4" name="Slide Number Placeholder 3"/>
          <p:cNvSpPr>
            <a:spLocks noGrp="1"/>
          </p:cNvSpPr>
          <p:nvPr>
            <p:ph type="sldNum" sz="quarter" idx="10"/>
          </p:nvPr>
        </p:nvSpPr>
        <p:spPr/>
        <p:txBody>
          <a:bodyPr/>
          <a:lstStyle/>
          <a:p>
            <a:fld id="{9C3B7DC7-7D64-7140-9DC3-B24A518E0C0A}" type="slidenum">
              <a:rPr lang="en-US" smtClean="0"/>
              <a:t>14</a:t>
            </a:fld>
            <a:endParaRPr lang="en-US"/>
          </a:p>
        </p:txBody>
      </p:sp>
    </p:spTree>
    <p:extLst>
      <p:ext uri="{BB962C8B-B14F-4D97-AF65-F5344CB8AC3E}">
        <p14:creationId xmlns:p14="http://schemas.microsoft.com/office/powerpoint/2010/main" val="32733061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Diazepam safe to use in children/adolescents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Although olanzapine and other </a:t>
            </a:r>
            <a:r>
              <a:rPr lang="en-CA" dirty="0" err="1"/>
              <a:t>antipsychs</a:t>
            </a:r>
            <a:r>
              <a:rPr lang="en-CA" dirty="0"/>
              <a:t> are used in children and adolescents, Little is known about the efficacy of antipsychotics for this population in the setting of MA-induced psychosis, Adolescents tend to be especially vulnerable and tend to experience adverse effects of antipsychotics, more frequently and to greater severity than adults (8).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Benzo’s may cause low birth weight or preterm labour highest risk of teratogenicity in 1</a:t>
            </a:r>
            <a:r>
              <a:rPr lang="en-CA" baseline="30000" dirty="0"/>
              <a:t>st</a:t>
            </a:r>
            <a:r>
              <a:rPr lang="en-CA" dirty="0"/>
              <a:t> and 3rd trimesters</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Olanzapine- highest risk to impact the fetus in 3</a:t>
            </a:r>
            <a:r>
              <a:rPr lang="en-CA" baseline="30000" dirty="0"/>
              <a:t>rd</a:t>
            </a:r>
            <a:r>
              <a:rPr lang="en-CA" dirty="0"/>
              <a:t> trimester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Weigh risk versus benefit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MSM –party scene, sexual libido- </a:t>
            </a:r>
            <a:r>
              <a:rPr lang="en-CA" dirty="0"/>
              <a:t>increased risky sexual behaviors (18).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psychiatric medications may be prescribed to manage comorbid conditions such as major depression, anxiety disorders, or persistent psychotic disorders. Given that negative affect states, such as depression or anxiety have been demonstrated to increase relapse risk and worsen treatment outcomes among MA users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Greater levels of impairment, disability, and health service utilization among stimulant users with concomitant psychotic disorders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Gearing interventions in a culturally safe manner to allow indigenous people to feel they can utilize the services is essential to yield positive health outcomes</a:t>
            </a:r>
          </a:p>
          <a:p>
            <a:endParaRPr lang="en-US" dirty="0"/>
          </a:p>
        </p:txBody>
      </p:sp>
      <p:sp>
        <p:nvSpPr>
          <p:cNvPr id="4" name="Slide Number Placeholder 3"/>
          <p:cNvSpPr>
            <a:spLocks noGrp="1"/>
          </p:cNvSpPr>
          <p:nvPr>
            <p:ph type="sldNum" sz="quarter" idx="10"/>
          </p:nvPr>
        </p:nvSpPr>
        <p:spPr/>
        <p:txBody>
          <a:bodyPr/>
          <a:lstStyle/>
          <a:p>
            <a:fld id="{2E518B1B-1B2C-A749-8DCB-049E7FF5EFE9}" type="slidenum">
              <a:rPr lang="en-US" smtClean="0"/>
              <a:t>15</a:t>
            </a:fld>
            <a:endParaRPr lang="en-US"/>
          </a:p>
        </p:txBody>
      </p:sp>
    </p:spTree>
    <p:extLst>
      <p:ext uri="{BB962C8B-B14F-4D97-AF65-F5344CB8AC3E}">
        <p14:creationId xmlns:p14="http://schemas.microsoft.com/office/powerpoint/2010/main" val="37477843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Having a safe calm environment with access to nurse-initiated benzodiazepine orders to calm patient likely good option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Increased access to olanzapine likely not best intervention per current evidence</a:t>
            </a:r>
            <a:endParaRPr lang="en-CA" dirty="0"/>
          </a:p>
          <a:p>
            <a:endParaRPr lang="en-US" dirty="0"/>
          </a:p>
        </p:txBody>
      </p:sp>
      <p:sp>
        <p:nvSpPr>
          <p:cNvPr id="4" name="Slide Number Placeholder 3"/>
          <p:cNvSpPr>
            <a:spLocks noGrp="1"/>
          </p:cNvSpPr>
          <p:nvPr>
            <p:ph type="sldNum" sz="quarter" idx="10"/>
          </p:nvPr>
        </p:nvSpPr>
        <p:spPr/>
        <p:txBody>
          <a:bodyPr/>
          <a:lstStyle/>
          <a:p>
            <a:fld id="{9C3B7DC7-7D64-7140-9DC3-B24A518E0C0A}" type="slidenum">
              <a:rPr lang="en-US" smtClean="0"/>
              <a:t>16</a:t>
            </a:fld>
            <a:endParaRPr lang="en-US"/>
          </a:p>
        </p:txBody>
      </p:sp>
    </p:spTree>
    <p:extLst>
      <p:ext uri="{BB962C8B-B14F-4D97-AF65-F5344CB8AC3E}">
        <p14:creationId xmlns:p14="http://schemas.microsoft.com/office/powerpoint/2010/main" val="2754826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3B7DC7-7D64-7140-9DC3-B24A518E0C0A}" type="slidenum">
              <a:rPr lang="en-US" smtClean="0"/>
              <a:t>22</a:t>
            </a:fld>
            <a:endParaRPr lang="en-US"/>
          </a:p>
        </p:txBody>
      </p:sp>
    </p:spTree>
    <p:extLst>
      <p:ext uri="{BB962C8B-B14F-4D97-AF65-F5344CB8AC3E}">
        <p14:creationId xmlns:p14="http://schemas.microsoft.com/office/powerpoint/2010/main" val="27539787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12</a:t>
            </a:r>
          </a:p>
        </p:txBody>
      </p:sp>
      <p:sp>
        <p:nvSpPr>
          <p:cNvPr id="4" name="Slide Number Placeholder 3"/>
          <p:cNvSpPr>
            <a:spLocks noGrp="1"/>
          </p:cNvSpPr>
          <p:nvPr>
            <p:ph type="sldNum" sz="quarter" idx="10"/>
          </p:nvPr>
        </p:nvSpPr>
        <p:spPr/>
        <p:txBody>
          <a:bodyPr/>
          <a:lstStyle/>
          <a:p>
            <a:fld id="{9C3B7DC7-7D64-7140-9DC3-B24A518E0C0A}" type="slidenum">
              <a:rPr lang="en-US" smtClean="0"/>
              <a:t>24</a:t>
            </a:fld>
            <a:endParaRPr lang="en-US"/>
          </a:p>
        </p:txBody>
      </p:sp>
    </p:spTree>
    <p:extLst>
      <p:ext uri="{BB962C8B-B14F-4D97-AF65-F5344CB8AC3E}">
        <p14:creationId xmlns:p14="http://schemas.microsoft.com/office/powerpoint/2010/main" val="41896492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Case study report - Antibiotic with neuroprotective effects in animal studies (23).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ECT </a:t>
            </a:r>
            <a:r>
              <a:rPr lang="en-CA" dirty="0"/>
              <a:t>was administered to patients who did not fully recover after one week to treat severe aggression/violent/homicidal/suicidal behaviours… generally 6-9 sessions of ECT yielded positive response. (10, 28)</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2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2000" dirty="0"/>
              <a:t>Among antipsychotics, clozapine possesses unique features, compared to other atypical antipsychotics.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2000" dirty="0"/>
              <a:t>Clozapine has a high affinity towards 5-HT</a:t>
            </a:r>
            <a:r>
              <a:rPr lang="en-CA" sz="800" dirty="0"/>
              <a:t>2 </a:t>
            </a:r>
            <a:r>
              <a:rPr lang="en-CA" sz="2000" dirty="0"/>
              <a:t>receptor blockade.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2400" dirty="0"/>
              <a:t>clozapine is a strong blocker of 5-HT</a:t>
            </a:r>
            <a:r>
              <a:rPr lang="en-CA" sz="1200" dirty="0"/>
              <a:t>3 </a:t>
            </a:r>
            <a:r>
              <a:rPr lang="en-CA" sz="2400" dirty="0"/>
              <a:t>as well as 𝛼</a:t>
            </a:r>
            <a:r>
              <a:rPr lang="en-CA" sz="1200" dirty="0"/>
              <a:t>1 </a:t>
            </a:r>
            <a:r>
              <a:rPr lang="en-CA" sz="2400" dirty="0"/>
              <a:t>and 𝛼</a:t>
            </a:r>
            <a:r>
              <a:rPr lang="en-CA" sz="1200" dirty="0"/>
              <a:t>2 </a:t>
            </a:r>
            <a:r>
              <a:rPr lang="en-CA" sz="2400" dirty="0"/>
              <a:t>adrenergic receptors </a:t>
            </a:r>
            <a:r>
              <a:rPr lang="en-CA" sz="20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2400" dirty="0"/>
              <a:t>clozapine effects, one other unique effect is its lower affinity towards D</a:t>
            </a:r>
            <a:r>
              <a:rPr lang="en-CA" sz="1200" dirty="0"/>
              <a:t>2 </a:t>
            </a:r>
            <a:r>
              <a:rPr lang="en-CA" sz="2400" dirty="0"/>
              <a:t>receptor blocks, compared to other antipsychotics in general. (21)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2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Long-term treatment of individuals with MA-induced psychosis should focus on abstinence from MA to prevent future episodes of psychosis. Comprehensive case management and other psychosocial services to stabilize and optimize functioning, such as vocational rehabilitation, psychotherapy such as CBT, self-help programs, family education, and housing. (8)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2E518B1B-1B2C-A749-8DCB-049E7FF5EFE9}" type="slidenum">
              <a:rPr lang="en-US" smtClean="0"/>
              <a:t>25</a:t>
            </a:fld>
            <a:endParaRPr lang="en-US"/>
          </a:p>
        </p:txBody>
      </p:sp>
    </p:spTree>
    <p:extLst>
      <p:ext uri="{BB962C8B-B14F-4D97-AF65-F5344CB8AC3E}">
        <p14:creationId xmlns:p14="http://schemas.microsoft.com/office/powerpoint/2010/main" val="39490910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References:</a:t>
            </a:r>
          </a:p>
          <a:p>
            <a:endParaRPr lang="en-US"/>
          </a:p>
          <a:p>
            <a:r>
              <a:rPr lang="en-US" dirty="0"/>
              <a:t>Chen, Yun-Hsiang, Wu, </a:t>
            </a:r>
            <a:r>
              <a:rPr lang="en-US" dirty="0" err="1"/>
              <a:t>Kuang-Lun</a:t>
            </a:r>
            <a:r>
              <a:rPr lang="en-US" dirty="0"/>
              <a:t>, Tsai, Ho-Min, &amp; Chen, Chia-Hsiang. (2013). Treatment of methamphetamine abuse: An antibody-based immunotherapy approach. Journal of Food and Drug Analysis, 21(4), S82-S86.</a:t>
            </a:r>
          </a:p>
          <a:p>
            <a:endParaRPr lang="en-US" dirty="0"/>
          </a:p>
          <a:p>
            <a:r>
              <a:rPr lang="en-US" dirty="0" err="1"/>
              <a:t>Hellem</a:t>
            </a:r>
            <a:r>
              <a:rPr lang="en-US" dirty="0"/>
              <a:t>, Tracy Lynn. (2015). Open label trial of </a:t>
            </a:r>
            <a:r>
              <a:rPr lang="en-US" dirty="0" err="1"/>
              <a:t>creatine</a:t>
            </a:r>
            <a:r>
              <a:rPr lang="en-US" dirty="0"/>
              <a:t> as a treatment option for methamphetamine using females. The University of Utah, ProQuest Dissertations Publishing.</a:t>
            </a:r>
          </a:p>
          <a:p>
            <a:endParaRPr lang="en-US" dirty="0"/>
          </a:p>
          <a:p>
            <a:r>
              <a:rPr lang="en-US" dirty="0" err="1"/>
              <a:t>Heinzerling</a:t>
            </a:r>
            <a:r>
              <a:rPr lang="en-US" dirty="0"/>
              <a:t>, Swanson, Kim, </a:t>
            </a:r>
            <a:r>
              <a:rPr lang="en-US" dirty="0" err="1"/>
              <a:t>Cederblom</a:t>
            </a:r>
            <a:r>
              <a:rPr lang="en-US" dirty="0"/>
              <a:t>, Moe, Ling, &amp; </a:t>
            </a:r>
            <a:r>
              <a:rPr lang="en-US" dirty="0" err="1"/>
              <a:t>Shoptaw</a:t>
            </a:r>
            <a:r>
              <a:rPr lang="en-US" dirty="0"/>
              <a:t>. (2010). Randomized, double-blind, placebo-controlled trial of </a:t>
            </a:r>
            <a:r>
              <a:rPr lang="en-US" dirty="0" err="1"/>
              <a:t>modafinil</a:t>
            </a:r>
            <a:r>
              <a:rPr lang="en-US" dirty="0"/>
              <a:t> for the treatment of methamphetamine dependence. Drug and Alcohol Dependence, 109(1), 20-29.</a:t>
            </a:r>
          </a:p>
          <a:p>
            <a:endParaRPr lang="en-US" dirty="0"/>
          </a:p>
          <a:p>
            <a:r>
              <a:rPr lang="en-US" dirty="0"/>
              <a:t>Anderson, Li, Biswas, </a:t>
            </a:r>
            <a:r>
              <a:rPr lang="en-US" dirty="0" err="1"/>
              <a:t>Mcsherry</a:t>
            </a:r>
            <a:r>
              <a:rPr lang="en-US" dirty="0"/>
              <a:t>, Holmes, </a:t>
            </a:r>
            <a:r>
              <a:rPr lang="en-US" dirty="0" err="1"/>
              <a:t>Iturriaga</a:t>
            </a:r>
            <a:r>
              <a:rPr lang="en-US" dirty="0"/>
              <a:t>, . . . </a:t>
            </a:r>
            <a:r>
              <a:rPr lang="en-US" dirty="0" err="1"/>
              <a:t>Elkashef</a:t>
            </a:r>
            <a:r>
              <a:rPr lang="en-US" dirty="0"/>
              <a:t>. (2011). </a:t>
            </a:r>
            <a:r>
              <a:rPr lang="en-US" dirty="0" err="1"/>
              <a:t>Modafinil</a:t>
            </a:r>
            <a:r>
              <a:rPr lang="en-US" dirty="0"/>
              <a:t> for the treatment of methamphetamine dependence. Drug and Alcohol Dependence, Drug and Alcohol Dependence.</a:t>
            </a:r>
          </a:p>
          <a:p>
            <a:endParaRPr lang="en-US" dirty="0"/>
          </a:p>
          <a:p>
            <a:r>
              <a:rPr lang="en-US" dirty="0" err="1"/>
              <a:t>Shoptaw</a:t>
            </a:r>
            <a:r>
              <a:rPr lang="en-US" dirty="0"/>
              <a:t>, </a:t>
            </a:r>
            <a:r>
              <a:rPr lang="en-US" dirty="0" err="1"/>
              <a:t>Heinzerling</a:t>
            </a:r>
            <a:r>
              <a:rPr lang="en-US" dirty="0"/>
              <a:t>, </a:t>
            </a:r>
            <a:r>
              <a:rPr lang="en-US" dirty="0" err="1"/>
              <a:t>Rotheram</a:t>
            </a:r>
            <a:r>
              <a:rPr lang="en-US" dirty="0"/>
              <a:t>-Fuller, Steward, Wang, Swanson, . . . Ling. (2008). Randomized, placebo-controlled trial of bupropion for the treatment of methamphetamine dependence. Drug and Alcohol Dependence, 96(3), 222-232.</a:t>
            </a:r>
          </a:p>
          <a:p>
            <a:endParaRPr lang="en-US" dirty="0"/>
          </a:p>
          <a:p>
            <a:r>
              <a:rPr lang="en-US" dirty="0"/>
              <a:t>Colfax, Grant N., Santos, Glenn-Milo, Das, </a:t>
            </a:r>
            <a:r>
              <a:rPr lang="en-US" dirty="0" err="1"/>
              <a:t>Moupali</a:t>
            </a:r>
            <a:r>
              <a:rPr lang="en-US" dirty="0"/>
              <a:t>, Santos, Deirdre McDermott, Matheson, Tim, Gasper, James, . . . </a:t>
            </a:r>
            <a:r>
              <a:rPr lang="en-US" dirty="0" err="1"/>
              <a:t>Vittinghoff</a:t>
            </a:r>
            <a:r>
              <a:rPr lang="en-US" dirty="0"/>
              <a:t>, Eric. (2011). Mirtazapine to reduce methamphetamine use: A randomized controlled trial.(Report). Archives of General Psychiatry, 68(11), 1168-1175.</a:t>
            </a:r>
          </a:p>
          <a:p>
            <a:endParaRPr lang="en-US" dirty="0"/>
          </a:p>
        </p:txBody>
      </p:sp>
      <p:sp>
        <p:nvSpPr>
          <p:cNvPr id="4" name="Slide Number Placeholder 3"/>
          <p:cNvSpPr>
            <a:spLocks noGrp="1"/>
          </p:cNvSpPr>
          <p:nvPr>
            <p:ph type="sldNum" sz="quarter" idx="10"/>
          </p:nvPr>
        </p:nvSpPr>
        <p:spPr/>
        <p:txBody>
          <a:bodyPr/>
          <a:lstStyle/>
          <a:p>
            <a:fld id="{9C3B7DC7-7D64-7140-9DC3-B24A518E0C0A}" type="slidenum">
              <a:rPr lang="en-US" smtClean="0"/>
              <a:t>26</a:t>
            </a:fld>
            <a:endParaRPr lang="en-US"/>
          </a:p>
        </p:txBody>
      </p:sp>
    </p:spTree>
    <p:extLst>
      <p:ext uri="{BB962C8B-B14F-4D97-AF65-F5344CB8AC3E}">
        <p14:creationId xmlns:p14="http://schemas.microsoft.com/office/powerpoint/2010/main" val="855174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CE8AA465-3D85-374F-A957-8157650A5A87}" type="datetimeFigureOut">
              <a:rPr lang="en-US" smtClean="0"/>
              <a:t>3/15/18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8B0764-A481-FC48-8A69-B29C3BE9360B}" type="slidenum">
              <a:rPr lang="en-US" smtClean="0"/>
              <a:t>‹#›</a:t>
            </a:fld>
            <a:endParaRPr lang="en-US"/>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1257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8AA465-3D85-374F-A957-8157650A5A87}" type="datetimeFigureOut">
              <a:rPr lang="en-US" smtClean="0"/>
              <a:t>3/15/18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8B0764-A481-FC48-8A69-B29C3BE9360B}" type="slidenum">
              <a:rPr lang="en-US" smtClean="0"/>
              <a:t>‹#›</a:t>
            </a:fld>
            <a:endParaRPr lang="en-US"/>
          </a:p>
        </p:txBody>
      </p:sp>
    </p:spTree>
    <p:extLst>
      <p:ext uri="{BB962C8B-B14F-4D97-AF65-F5344CB8AC3E}">
        <p14:creationId xmlns:p14="http://schemas.microsoft.com/office/powerpoint/2010/main" val="2505096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E8AA465-3D85-374F-A957-8157650A5A87}" type="datetimeFigureOut">
              <a:rPr lang="en-US" smtClean="0"/>
              <a:t>3/15/18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8B0764-A481-FC48-8A69-B29C3BE9360B}" type="slidenum">
              <a:rPr lang="en-US" smtClean="0"/>
              <a:t>‹#›</a:t>
            </a:fld>
            <a:endParaRPr lang="en-US"/>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7189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E8AA465-3D85-374F-A957-8157650A5A87}" type="datetimeFigureOut">
              <a:rPr lang="en-US" smtClean="0"/>
              <a:t>3/15/18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8B0764-A481-FC48-8A69-B29C3BE9360B}" type="slidenum">
              <a:rPr lang="en-US" smtClean="0"/>
              <a:t>‹#›</a:t>
            </a:fld>
            <a:endParaRPr lang="en-US"/>
          </a:p>
        </p:txBody>
      </p:sp>
    </p:spTree>
    <p:extLst>
      <p:ext uri="{BB962C8B-B14F-4D97-AF65-F5344CB8AC3E}">
        <p14:creationId xmlns:p14="http://schemas.microsoft.com/office/powerpoint/2010/main" val="4099291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8AA465-3D85-374F-A957-8157650A5A87}" type="datetimeFigureOut">
              <a:rPr lang="en-US" smtClean="0"/>
              <a:t>3/15/18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8B0764-A481-FC48-8A69-B29C3BE9360B}" type="slidenum">
              <a:rPr lang="en-US" smtClean="0"/>
              <a:t>‹#›</a:t>
            </a:fld>
            <a:endParaRPr lang="en-US"/>
          </a:p>
        </p:txBody>
      </p:sp>
    </p:spTree>
    <p:extLst>
      <p:ext uri="{BB962C8B-B14F-4D97-AF65-F5344CB8AC3E}">
        <p14:creationId xmlns:p14="http://schemas.microsoft.com/office/powerpoint/2010/main" val="3669320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8AA465-3D85-374F-A957-8157650A5A87}" type="datetimeFigureOut">
              <a:rPr lang="en-US" smtClean="0"/>
              <a:t>3/15/18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8B0764-A481-FC48-8A69-B29C3BE9360B}" type="slidenum">
              <a:rPr lang="en-US" smtClean="0"/>
              <a:t>‹#›</a:t>
            </a:fld>
            <a:endParaRPr lang="en-US"/>
          </a:p>
        </p:txBody>
      </p:sp>
    </p:spTree>
    <p:extLst>
      <p:ext uri="{BB962C8B-B14F-4D97-AF65-F5344CB8AC3E}">
        <p14:creationId xmlns:p14="http://schemas.microsoft.com/office/powerpoint/2010/main" val="2960006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8AA465-3D85-374F-A957-8157650A5A87}" type="datetimeFigureOut">
              <a:rPr lang="en-US" smtClean="0"/>
              <a:t>3/15/18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F8B0764-A481-FC48-8A69-B29C3BE9360B}" type="slidenum">
              <a:rPr lang="en-US" smtClean="0"/>
              <a:t>‹#›</a:t>
            </a:fld>
            <a:endParaRPr lang="en-US"/>
          </a:p>
        </p:txBody>
      </p:sp>
    </p:spTree>
    <p:extLst>
      <p:ext uri="{BB962C8B-B14F-4D97-AF65-F5344CB8AC3E}">
        <p14:creationId xmlns:p14="http://schemas.microsoft.com/office/powerpoint/2010/main" val="676233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E8AA465-3D85-374F-A957-8157650A5A87}" type="datetimeFigureOut">
              <a:rPr lang="en-US" smtClean="0"/>
              <a:t>3/15/18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8B0764-A481-FC48-8A69-B29C3BE9360B}" type="slidenum">
              <a:rPr lang="en-US" smtClean="0"/>
              <a:t>‹#›</a:t>
            </a:fld>
            <a:endParaRPr lang="en-US"/>
          </a:p>
        </p:txBody>
      </p:sp>
    </p:spTree>
    <p:extLst>
      <p:ext uri="{BB962C8B-B14F-4D97-AF65-F5344CB8AC3E}">
        <p14:creationId xmlns:p14="http://schemas.microsoft.com/office/powerpoint/2010/main" val="1137279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E8AA465-3D85-374F-A957-8157650A5A87}" type="datetimeFigureOut">
              <a:rPr lang="en-US" smtClean="0"/>
              <a:t>3/15/18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8B0764-A481-FC48-8A69-B29C3BE9360B}" type="slidenum">
              <a:rPr lang="en-US" smtClean="0"/>
              <a:t>‹#›</a:t>
            </a:fld>
            <a:endParaRPr lang="en-US"/>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3443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8AA465-3D85-374F-A957-8157650A5A87}" type="datetimeFigureOut">
              <a:rPr lang="en-US" smtClean="0"/>
              <a:t>3/15/18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8B0764-A481-FC48-8A69-B29C3BE9360B}" type="slidenum">
              <a:rPr lang="en-US" smtClean="0"/>
              <a:t>‹#›</a:t>
            </a:fld>
            <a:endParaRPr lang="en-US"/>
          </a:p>
        </p:txBody>
      </p:sp>
    </p:spTree>
    <p:extLst>
      <p:ext uri="{BB962C8B-B14F-4D97-AF65-F5344CB8AC3E}">
        <p14:creationId xmlns:p14="http://schemas.microsoft.com/office/powerpoint/2010/main" val="1035009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8AA465-3D85-374F-A957-8157650A5A87}" type="datetimeFigureOut">
              <a:rPr lang="en-US" smtClean="0"/>
              <a:t>3/15/18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8B0764-A481-FC48-8A69-B29C3BE9360B}"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1654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CE8AA465-3D85-374F-A957-8157650A5A87}" type="datetimeFigureOut">
              <a:rPr lang="en-US" smtClean="0"/>
              <a:t>3/15/18</a:t>
            </a:fld>
            <a:endParaRPr lang="en-US"/>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US"/>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AF8B0764-A481-FC48-8A69-B29C3BE9360B}"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56501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makeconnections.ca/"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www.gov.mb.ca/health/ems/epp/docs/consolidated/pcm_eh.pdf" TargetMode="External"/><Relationship Id="rId4" Type="http://schemas.openxmlformats.org/officeDocument/2006/relationships/hyperlink" Target="https://escholarship.org/uc/item/5fz8c8gs" TargetMode="Externa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9.tiff"/><Relationship Id="rId5" Type="http://schemas.openxmlformats.org/officeDocument/2006/relationships/image" Target="../media/image8.tiff"/><Relationship Id="rId4" Type="http://schemas.openxmlformats.org/officeDocument/2006/relationships/image" Target="../media/image7.tiff"/></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0.tiff"/><Relationship Id="rId7" Type="http://schemas.openxmlformats.org/officeDocument/2006/relationships/image" Target="../media/image14.tif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3.tiff"/><Relationship Id="rId5" Type="http://schemas.openxmlformats.org/officeDocument/2006/relationships/image" Target="../media/image12.tiff"/><Relationship Id="rId4" Type="http://schemas.openxmlformats.org/officeDocument/2006/relationships/image" Target="../media/image11.tiff"/></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8.xml.rels><?xml version="1.0" encoding="UTF-8" standalone="yes"?>
<Relationships xmlns="http://schemas.openxmlformats.org/package/2006/relationships"><Relationship Id="rId2" Type="http://schemas.openxmlformats.org/officeDocument/2006/relationships/hyperlink" Target="http://www.makeconnections.ca/"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makeconnections.ca/"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gov.mb.ca/health/ems/epp/docs/consolidated/pcm_eh.pdf"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makeconnections.ca/"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27389-8701-2246-8A7C-F91341369DFF}"/>
              </a:ext>
            </a:extLst>
          </p:cNvPr>
          <p:cNvSpPr>
            <a:spLocks noGrp="1"/>
          </p:cNvSpPr>
          <p:nvPr>
            <p:ph type="ctrTitle"/>
          </p:nvPr>
        </p:nvSpPr>
        <p:spPr>
          <a:xfrm>
            <a:off x="107575" y="5141626"/>
            <a:ext cx="8379502" cy="1349114"/>
          </a:xfrm>
        </p:spPr>
        <p:txBody>
          <a:bodyPr>
            <a:normAutofit/>
          </a:bodyPr>
          <a:lstStyle/>
          <a:p>
            <a:pPr algn="l"/>
            <a:r>
              <a:rPr lang="en-US" sz="4800" dirty="0"/>
              <a:t>Methamphetamine-Induced Psychosis</a:t>
            </a:r>
          </a:p>
        </p:txBody>
      </p:sp>
      <p:sp>
        <p:nvSpPr>
          <p:cNvPr id="3" name="Subtitle 2">
            <a:extLst>
              <a:ext uri="{FF2B5EF4-FFF2-40B4-BE49-F238E27FC236}">
                <a16:creationId xmlns:a16="http://schemas.microsoft.com/office/drawing/2014/main" id="{2E823131-1423-0042-A083-8EB26170E880}"/>
              </a:ext>
            </a:extLst>
          </p:cNvPr>
          <p:cNvSpPr>
            <a:spLocks noGrp="1"/>
          </p:cNvSpPr>
          <p:nvPr>
            <p:ph type="subTitle" idx="1"/>
          </p:nvPr>
        </p:nvSpPr>
        <p:spPr>
          <a:xfrm>
            <a:off x="679697" y="735099"/>
            <a:ext cx="3031688" cy="2079812"/>
          </a:xfrm>
        </p:spPr>
        <p:txBody>
          <a:bodyPr>
            <a:normAutofit/>
          </a:bodyPr>
          <a:lstStyle/>
          <a:p>
            <a:r>
              <a:rPr lang="en-US" sz="2000" dirty="0">
                <a:solidFill>
                  <a:schemeClr val="bg1"/>
                </a:solidFill>
              </a:rPr>
              <a:t>By Elizabeth Allen</a:t>
            </a:r>
          </a:p>
          <a:p>
            <a:r>
              <a:rPr lang="en-US" sz="2000" dirty="0">
                <a:solidFill>
                  <a:schemeClr val="bg1"/>
                </a:solidFill>
              </a:rPr>
              <a:t>Research Project at AFM </a:t>
            </a:r>
          </a:p>
          <a:p>
            <a:r>
              <a:rPr lang="en-US" sz="2000" dirty="0" err="1">
                <a:solidFill>
                  <a:schemeClr val="bg1"/>
                </a:solidFill>
              </a:rPr>
              <a:t>UofS</a:t>
            </a:r>
            <a:r>
              <a:rPr lang="en-US" sz="2000" dirty="0">
                <a:solidFill>
                  <a:schemeClr val="bg1"/>
                </a:solidFill>
              </a:rPr>
              <a:t> Pharmacy SPEP580</a:t>
            </a:r>
          </a:p>
        </p:txBody>
      </p:sp>
      <p:sp>
        <p:nvSpPr>
          <p:cNvPr id="5" name="TextBox 4">
            <a:extLst>
              <a:ext uri="{FF2B5EF4-FFF2-40B4-BE49-F238E27FC236}">
                <a16:creationId xmlns:a16="http://schemas.microsoft.com/office/drawing/2014/main" id="{A52F0BC4-A222-E84C-A676-9C3AEDBD60E4}"/>
              </a:ext>
            </a:extLst>
          </p:cNvPr>
          <p:cNvSpPr txBox="1"/>
          <p:nvPr/>
        </p:nvSpPr>
        <p:spPr>
          <a:xfrm>
            <a:off x="9090148" y="4996436"/>
            <a:ext cx="2332359" cy="1569254"/>
          </a:xfrm>
          <a:prstGeom prst="rect">
            <a:avLst/>
          </a:prstGeom>
          <a:noFill/>
        </p:spPr>
        <p:txBody>
          <a:bodyPr wrap="square" rtlCol="0">
            <a:spAutoFit/>
          </a:bodyPr>
          <a:lstStyle/>
          <a:p>
            <a:pPr algn="ctr"/>
            <a:r>
              <a:rPr lang="en-US" sz="2400" dirty="0"/>
              <a:t>Current Evidence and Recommendations for Treatment</a:t>
            </a:r>
          </a:p>
        </p:txBody>
      </p:sp>
      <p:pic>
        <p:nvPicPr>
          <p:cNvPr id="8" name="Picture 7">
            <a:extLst>
              <a:ext uri="{FF2B5EF4-FFF2-40B4-BE49-F238E27FC236}">
                <a16:creationId xmlns:a16="http://schemas.microsoft.com/office/drawing/2014/main" id="{0D24106E-27F4-9447-A3F2-A2DFEEB68FDD}"/>
              </a:ext>
            </a:extLst>
          </p:cNvPr>
          <p:cNvPicPr>
            <a:picLocks noChangeAspect="1"/>
          </p:cNvPicPr>
          <p:nvPr/>
        </p:nvPicPr>
        <p:blipFill>
          <a:blip r:embed="rId3">
            <a:alphaModFix amt="70000"/>
          </a:blip>
          <a:stretch>
            <a:fillRect/>
          </a:stretch>
        </p:blipFill>
        <p:spPr>
          <a:xfrm>
            <a:off x="6902398" y="502022"/>
            <a:ext cx="4375500" cy="2707341"/>
          </a:xfrm>
          <a:prstGeom prst="ellipse">
            <a:avLst/>
          </a:prstGeom>
          <a:ln w="63500" cap="rnd">
            <a:solidFill>
              <a:srgbClr val="333333"/>
            </a:solidFill>
          </a:ln>
          <a:effectLst>
            <a:outerShdw blurRad="381000" dist="292100" dir="5400000" sx="-80000" sy="-18000" rotWithShape="0">
              <a:srgbClr val="000000">
                <a:alpha val="22000"/>
              </a:srgbClr>
            </a:outerShdw>
          </a:effectLst>
        </p:spPr>
      </p:pic>
    </p:spTree>
    <p:extLst>
      <p:ext uri="{BB962C8B-B14F-4D97-AF65-F5344CB8AC3E}">
        <p14:creationId xmlns:p14="http://schemas.microsoft.com/office/powerpoint/2010/main" val="240750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015D11F9-D875-2F48-B55E-E775A17614F2}"/>
              </a:ext>
            </a:extLst>
          </p:cNvPr>
          <p:cNvGraphicFramePr>
            <a:graphicFrameLocks noGrp="1"/>
          </p:cNvGraphicFramePr>
          <p:nvPr>
            <p:ph idx="1"/>
            <p:extLst>
              <p:ext uri="{D42A27DB-BD31-4B8C-83A1-F6EECF244321}">
                <p14:modId xmlns:p14="http://schemas.microsoft.com/office/powerpoint/2010/main" val="2519890848"/>
              </p:ext>
            </p:extLst>
          </p:nvPr>
        </p:nvGraphicFramePr>
        <p:xfrm>
          <a:off x="1024127" y="1625600"/>
          <a:ext cx="10896939" cy="53312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1">
            <a:extLst>
              <a:ext uri="{FF2B5EF4-FFF2-40B4-BE49-F238E27FC236}">
                <a16:creationId xmlns:a16="http://schemas.microsoft.com/office/drawing/2014/main" id="{53AA6726-1F92-204A-9D38-ECF06029FFFF}"/>
              </a:ext>
            </a:extLst>
          </p:cNvPr>
          <p:cNvSpPr>
            <a:spLocks noGrp="1"/>
          </p:cNvSpPr>
          <p:nvPr>
            <p:ph type="title"/>
          </p:nvPr>
        </p:nvSpPr>
        <p:spPr>
          <a:xfrm>
            <a:off x="1024128" y="585216"/>
            <a:ext cx="9720072" cy="1499616"/>
          </a:xfrm>
        </p:spPr>
        <p:txBody>
          <a:bodyPr/>
          <a:lstStyle/>
          <a:p>
            <a:r>
              <a:rPr lang="en-US" dirty="0"/>
              <a:t>Outline</a:t>
            </a:r>
          </a:p>
        </p:txBody>
      </p:sp>
    </p:spTree>
    <p:extLst>
      <p:ext uri="{BB962C8B-B14F-4D97-AF65-F5344CB8AC3E}">
        <p14:creationId xmlns:p14="http://schemas.microsoft.com/office/powerpoint/2010/main" val="3089831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E1CBD-B80A-2C4A-84BC-A036335051F4}"/>
              </a:ext>
            </a:extLst>
          </p:cNvPr>
          <p:cNvSpPr>
            <a:spLocks noGrp="1"/>
          </p:cNvSpPr>
          <p:nvPr>
            <p:ph type="title"/>
          </p:nvPr>
        </p:nvSpPr>
        <p:spPr/>
        <p:txBody>
          <a:bodyPr/>
          <a:lstStyle/>
          <a:p>
            <a:r>
              <a:rPr lang="en-US" dirty="0"/>
              <a:t>General Info</a:t>
            </a:r>
          </a:p>
        </p:txBody>
      </p:sp>
      <p:sp>
        <p:nvSpPr>
          <p:cNvPr id="3" name="Content Placeholder 2">
            <a:extLst>
              <a:ext uri="{FF2B5EF4-FFF2-40B4-BE49-F238E27FC236}">
                <a16:creationId xmlns:a16="http://schemas.microsoft.com/office/drawing/2014/main" id="{003EE1D2-82A6-3147-BF26-C51A1DDD4F97}"/>
              </a:ext>
            </a:extLst>
          </p:cNvPr>
          <p:cNvSpPr>
            <a:spLocks noGrp="1"/>
          </p:cNvSpPr>
          <p:nvPr>
            <p:ph idx="1"/>
          </p:nvPr>
        </p:nvSpPr>
        <p:spPr>
          <a:xfrm>
            <a:off x="1024129" y="2286000"/>
            <a:ext cx="8104882" cy="4023360"/>
          </a:xfrm>
        </p:spPr>
        <p:txBody>
          <a:bodyPr>
            <a:normAutofit lnSpcReduction="10000"/>
          </a:bodyPr>
          <a:lstStyle/>
          <a:p>
            <a:pPr>
              <a:buFont typeface="Arial" panose="020B0604020202020204" pitchFamily="34" charset="0"/>
              <a:buChar char="•"/>
            </a:pPr>
            <a:r>
              <a:rPr lang="en-US" dirty="0"/>
              <a:t>Definition of Substance-induced Psychotic Disorder</a:t>
            </a:r>
          </a:p>
          <a:p>
            <a:pPr lvl="1">
              <a:buFont typeface="Arial" panose="020B0604020202020204" pitchFamily="34" charset="0"/>
              <a:buChar char="•"/>
            </a:pPr>
            <a:r>
              <a:rPr lang="en-US" dirty="0"/>
              <a:t>Compared to Primary Psychotic Disorder</a:t>
            </a:r>
          </a:p>
          <a:p>
            <a:pPr>
              <a:buFont typeface="Arial" panose="020B0604020202020204" pitchFamily="34" charset="0"/>
              <a:buChar char="•"/>
            </a:pPr>
            <a:r>
              <a:rPr lang="en-US" dirty="0"/>
              <a:t>Positive symptoms</a:t>
            </a:r>
          </a:p>
          <a:p>
            <a:pPr>
              <a:buFont typeface="Arial" panose="020B0604020202020204" pitchFamily="34" charset="0"/>
              <a:buChar char="•"/>
            </a:pPr>
            <a:r>
              <a:rPr lang="en-US" dirty="0"/>
              <a:t>Negative symptoms</a:t>
            </a:r>
          </a:p>
          <a:p>
            <a:pPr>
              <a:buFont typeface="Arial" panose="020B0604020202020204" pitchFamily="34" charset="0"/>
              <a:buChar char="•"/>
            </a:pPr>
            <a:r>
              <a:rPr lang="en-US" dirty="0"/>
              <a:t>Signs of intoxication</a:t>
            </a:r>
          </a:p>
          <a:p>
            <a:pPr lvl="1">
              <a:buFont typeface="Arial" panose="020B0604020202020204" pitchFamily="34" charset="0"/>
              <a:buChar char="•"/>
            </a:pPr>
            <a:r>
              <a:rPr lang="en-US" dirty="0"/>
              <a:t>rapid speech, agitation, pacing, jaw clenching, teeth grinding, </a:t>
            </a:r>
          </a:p>
          <a:p>
            <a:pPr lvl="1">
              <a:buFont typeface="Arial" panose="020B0604020202020204" pitchFamily="34" charset="0"/>
              <a:buChar char="•"/>
            </a:pPr>
            <a:r>
              <a:rPr lang="en-US" dirty="0"/>
              <a:t>large pupils, profuse sweating</a:t>
            </a:r>
          </a:p>
          <a:p>
            <a:pPr>
              <a:buFont typeface="Arial" panose="020B0604020202020204" pitchFamily="34" charset="0"/>
              <a:buChar char="•"/>
            </a:pPr>
            <a:r>
              <a:rPr lang="en-US" dirty="0"/>
              <a:t>Signs of toxicity</a:t>
            </a:r>
          </a:p>
          <a:p>
            <a:pPr lvl="1">
              <a:buFont typeface="Arial" panose="020B0604020202020204" pitchFamily="34" charset="0"/>
              <a:buChar char="•"/>
            </a:pPr>
            <a:r>
              <a:rPr lang="en-US" dirty="0"/>
              <a:t>hot flushed skin (high fever/overheating), severe headache, chest pain, changes in level of consciousness, muscle tremor, spasm, seizure, severe agitation/panic, SOB, hallucinations (auditory or tactile)</a:t>
            </a:r>
          </a:p>
          <a:p>
            <a:endParaRPr lang="en-US" dirty="0"/>
          </a:p>
          <a:p>
            <a:endParaRPr lang="en-US" dirty="0"/>
          </a:p>
        </p:txBody>
      </p:sp>
      <p:pic>
        <p:nvPicPr>
          <p:cNvPr id="4" name="Picture 3">
            <a:extLst>
              <a:ext uri="{FF2B5EF4-FFF2-40B4-BE49-F238E27FC236}">
                <a16:creationId xmlns:a16="http://schemas.microsoft.com/office/drawing/2014/main" id="{2A5689BA-9E3C-854E-AA1C-E8A9D7B55370}"/>
              </a:ext>
            </a:extLst>
          </p:cNvPr>
          <p:cNvPicPr>
            <a:picLocks noChangeAspect="1"/>
          </p:cNvPicPr>
          <p:nvPr/>
        </p:nvPicPr>
        <p:blipFill>
          <a:blip r:embed="rId3"/>
          <a:stretch>
            <a:fillRect/>
          </a:stretch>
        </p:blipFill>
        <p:spPr>
          <a:xfrm>
            <a:off x="8756171" y="696660"/>
            <a:ext cx="2082800" cy="3124200"/>
          </a:xfrm>
          <a:prstGeom prst="rect">
            <a:avLst/>
          </a:prstGeom>
        </p:spPr>
      </p:pic>
    </p:spTree>
    <p:extLst>
      <p:ext uri="{BB962C8B-B14F-4D97-AF65-F5344CB8AC3E}">
        <p14:creationId xmlns:p14="http://schemas.microsoft.com/office/powerpoint/2010/main" val="3309328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E6AA8-5AC2-DE4B-A60E-9DFD5459ACD3}"/>
              </a:ext>
            </a:extLst>
          </p:cNvPr>
          <p:cNvSpPr>
            <a:spLocks noGrp="1"/>
          </p:cNvSpPr>
          <p:nvPr>
            <p:ph type="title"/>
          </p:nvPr>
        </p:nvSpPr>
        <p:spPr>
          <a:xfrm>
            <a:off x="1024128" y="585216"/>
            <a:ext cx="10588752" cy="1499616"/>
          </a:xfrm>
        </p:spPr>
        <p:txBody>
          <a:bodyPr>
            <a:normAutofit/>
          </a:bodyPr>
          <a:lstStyle/>
          <a:p>
            <a:r>
              <a:rPr lang="en-US" dirty="0"/>
              <a:t>Typical Course of Methamphetamine psychosis</a:t>
            </a:r>
          </a:p>
        </p:txBody>
      </p:sp>
      <p:sp>
        <p:nvSpPr>
          <p:cNvPr id="4" name="Rounded Rectangle 3">
            <a:extLst>
              <a:ext uri="{FF2B5EF4-FFF2-40B4-BE49-F238E27FC236}">
                <a16:creationId xmlns:a16="http://schemas.microsoft.com/office/drawing/2014/main" id="{0B31EF9E-E82A-6043-AC3E-78BBB9810B50}"/>
              </a:ext>
            </a:extLst>
          </p:cNvPr>
          <p:cNvSpPr/>
          <p:nvPr/>
        </p:nvSpPr>
        <p:spPr>
          <a:xfrm>
            <a:off x="1962952" y="1803192"/>
            <a:ext cx="1263573" cy="836619"/>
          </a:xfrm>
          <a:prstGeom prst="roundRect">
            <a:avLst/>
          </a:prstGeom>
          <a:solidFill>
            <a:srgbClr val="FA6A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First Use</a:t>
            </a:r>
          </a:p>
        </p:txBody>
      </p:sp>
      <p:sp>
        <p:nvSpPr>
          <p:cNvPr id="5" name="Rounded Rectangle 4">
            <a:extLst>
              <a:ext uri="{FF2B5EF4-FFF2-40B4-BE49-F238E27FC236}">
                <a16:creationId xmlns:a16="http://schemas.microsoft.com/office/drawing/2014/main" id="{4EE9F71D-0884-3744-BD8F-332572508951}"/>
              </a:ext>
            </a:extLst>
          </p:cNvPr>
          <p:cNvSpPr/>
          <p:nvPr/>
        </p:nvSpPr>
        <p:spPr>
          <a:xfrm>
            <a:off x="3458487" y="1803193"/>
            <a:ext cx="1838294" cy="1069323"/>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Increasing dose and frequency (alternative routes)</a:t>
            </a:r>
          </a:p>
        </p:txBody>
      </p:sp>
      <p:sp>
        <p:nvSpPr>
          <p:cNvPr id="6" name="Rounded Rectangle 5">
            <a:extLst>
              <a:ext uri="{FF2B5EF4-FFF2-40B4-BE49-F238E27FC236}">
                <a16:creationId xmlns:a16="http://schemas.microsoft.com/office/drawing/2014/main" id="{B6F4F61C-7E13-244D-B0B9-10E94F989853}"/>
              </a:ext>
            </a:extLst>
          </p:cNvPr>
          <p:cNvSpPr/>
          <p:nvPr/>
        </p:nvSpPr>
        <p:spPr>
          <a:xfrm>
            <a:off x="7461562" y="1881946"/>
            <a:ext cx="1578300" cy="99057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Psychotic Episode</a:t>
            </a:r>
          </a:p>
        </p:txBody>
      </p:sp>
      <p:sp>
        <p:nvSpPr>
          <p:cNvPr id="7" name="Rounded Rectangle 6">
            <a:extLst>
              <a:ext uri="{FF2B5EF4-FFF2-40B4-BE49-F238E27FC236}">
                <a16:creationId xmlns:a16="http://schemas.microsoft.com/office/drawing/2014/main" id="{378CC3F2-F2CD-AB4C-8CD1-DD1C7DF8116A}"/>
              </a:ext>
            </a:extLst>
          </p:cNvPr>
          <p:cNvSpPr/>
          <p:nvPr/>
        </p:nvSpPr>
        <p:spPr>
          <a:xfrm>
            <a:off x="6018496" y="4617863"/>
            <a:ext cx="2250451" cy="1763231"/>
          </a:xfrm>
          <a:prstGeom prst="round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Symptoms resolve with  abstinence, or other treatment (generally 7-10 days)</a:t>
            </a:r>
          </a:p>
        </p:txBody>
      </p:sp>
      <p:sp>
        <p:nvSpPr>
          <p:cNvPr id="8" name="Rounded Rectangle 7">
            <a:extLst>
              <a:ext uri="{FF2B5EF4-FFF2-40B4-BE49-F238E27FC236}">
                <a16:creationId xmlns:a16="http://schemas.microsoft.com/office/drawing/2014/main" id="{7C208CFC-ED5C-334B-965D-62294239FA56}"/>
              </a:ext>
            </a:extLst>
          </p:cNvPr>
          <p:cNvSpPr/>
          <p:nvPr/>
        </p:nvSpPr>
        <p:spPr>
          <a:xfrm>
            <a:off x="8436315" y="4617864"/>
            <a:ext cx="2112148" cy="1763231"/>
          </a:xfrm>
          <a:prstGeom prst="round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Symptoms persist despite abstinence/</a:t>
            </a:r>
          </a:p>
          <a:p>
            <a:pPr algn="ctr"/>
            <a:r>
              <a:rPr lang="en-US" dirty="0"/>
              <a:t>treatment </a:t>
            </a:r>
          </a:p>
        </p:txBody>
      </p:sp>
      <p:sp>
        <p:nvSpPr>
          <p:cNvPr id="9" name="Rounded Rectangle 8">
            <a:extLst>
              <a:ext uri="{FF2B5EF4-FFF2-40B4-BE49-F238E27FC236}">
                <a16:creationId xmlns:a16="http://schemas.microsoft.com/office/drawing/2014/main" id="{C22FEF8F-61B8-864A-9F62-E3EDCB9B65A2}"/>
              </a:ext>
            </a:extLst>
          </p:cNvPr>
          <p:cNvSpPr/>
          <p:nvPr/>
        </p:nvSpPr>
        <p:spPr>
          <a:xfrm>
            <a:off x="7395073" y="3033214"/>
            <a:ext cx="1711277" cy="1496256"/>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May present to primary care/ abstain from use</a:t>
            </a:r>
          </a:p>
        </p:txBody>
      </p:sp>
      <p:sp>
        <p:nvSpPr>
          <p:cNvPr id="10" name="Rounded Rectangle 9">
            <a:extLst>
              <a:ext uri="{FF2B5EF4-FFF2-40B4-BE49-F238E27FC236}">
                <a16:creationId xmlns:a16="http://schemas.microsoft.com/office/drawing/2014/main" id="{45B71369-EB52-7540-AC64-8D6909AE81FB}"/>
              </a:ext>
            </a:extLst>
          </p:cNvPr>
          <p:cNvSpPr/>
          <p:nvPr/>
        </p:nvSpPr>
        <p:spPr>
          <a:xfrm>
            <a:off x="3601954" y="3708630"/>
            <a:ext cx="1555239" cy="1162593"/>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Resumption of use</a:t>
            </a:r>
          </a:p>
        </p:txBody>
      </p:sp>
      <p:sp>
        <p:nvSpPr>
          <p:cNvPr id="11" name="Right Arrow 10">
            <a:extLst>
              <a:ext uri="{FF2B5EF4-FFF2-40B4-BE49-F238E27FC236}">
                <a16:creationId xmlns:a16="http://schemas.microsoft.com/office/drawing/2014/main" id="{2D313E1A-A068-0C4A-8F73-02227B93219B}"/>
              </a:ext>
            </a:extLst>
          </p:cNvPr>
          <p:cNvSpPr/>
          <p:nvPr/>
        </p:nvSpPr>
        <p:spPr>
          <a:xfrm>
            <a:off x="5445167" y="1853323"/>
            <a:ext cx="1996216" cy="1071124"/>
          </a:xfrm>
          <a:prstGeom prst="rightArrow">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Latency of psych symptoms</a:t>
            </a:r>
          </a:p>
        </p:txBody>
      </p:sp>
      <p:sp>
        <p:nvSpPr>
          <p:cNvPr id="12" name="Right Arrow 11">
            <a:extLst>
              <a:ext uri="{FF2B5EF4-FFF2-40B4-BE49-F238E27FC236}">
                <a16:creationId xmlns:a16="http://schemas.microsoft.com/office/drawing/2014/main" id="{7590946F-8F55-314F-9887-E7815B7BFF18}"/>
              </a:ext>
            </a:extLst>
          </p:cNvPr>
          <p:cNvSpPr/>
          <p:nvPr/>
        </p:nvSpPr>
        <p:spPr>
          <a:xfrm rot="19717420">
            <a:off x="5000673" y="2802274"/>
            <a:ext cx="2185937" cy="1116158"/>
          </a:xfrm>
          <a:prstGeom prst="rightArrow">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Rapid return of psych symptoms</a:t>
            </a:r>
          </a:p>
        </p:txBody>
      </p:sp>
      <p:cxnSp>
        <p:nvCxnSpPr>
          <p:cNvPr id="13" name="Straight Arrow Connector 12">
            <a:extLst>
              <a:ext uri="{FF2B5EF4-FFF2-40B4-BE49-F238E27FC236}">
                <a16:creationId xmlns:a16="http://schemas.microsoft.com/office/drawing/2014/main" id="{BAEEF301-2A37-9C40-8258-54F5847273B5}"/>
              </a:ext>
            </a:extLst>
          </p:cNvPr>
          <p:cNvCxnSpPr>
            <a:cxnSpLocks/>
          </p:cNvCxnSpPr>
          <p:nvPr/>
        </p:nvCxnSpPr>
        <p:spPr>
          <a:xfrm>
            <a:off x="8788400" y="4318000"/>
            <a:ext cx="485318" cy="408898"/>
          </a:xfrm>
          <a:prstGeom prst="straightConnector1">
            <a:avLst/>
          </a:prstGeom>
          <a:ln w="381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4" name="Straight Arrow Connector 13">
            <a:extLst>
              <a:ext uri="{FF2B5EF4-FFF2-40B4-BE49-F238E27FC236}">
                <a16:creationId xmlns:a16="http://schemas.microsoft.com/office/drawing/2014/main" id="{E9F50E8C-24FE-1548-BF38-02230F8DF393}"/>
              </a:ext>
            </a:extLst>
          </p:cNvPr>
          <p:cNvCxnSpPr>
            <a:cxnSpLocks/>
          </p:cNvCxnSpPr>
          <p:nvPr/>
        </p:nvCxnSpPr>
        <p:spPr>
          <a:xfrm flipH="1">
            <a:off x="7307585" y="4332237"/>
            <a:ext cx="547801" cy="377728"/>
          </a:xfrm>
          <a:prstGeom prst="straightConnector1">
            <a:avLst/>
          </a:prstGeom>
          <a:ln w="381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7" name="Straight Arrow Connector 16">
            <a:extLst>
              <a:ext uri="{FF2B5EF4-FFF2-40B4-BE49-F238E27FC236}">
                <a16:creationId xmlns:a16="http://schemas.microsoft.com/office/drawing/2014/main" id="{393EB8D2-38BA-774F-9F05-1B2A93A84719}"/>
              </a:ext>
            </a:extLst>
          </p:cNvPr>
          <p:cNvCxnSpPr>
            <a:cxnSpLocks/>
          </p:cNvCxnSpPr>
          <p:nvPr/>
        </p:nvCxnSpPr>
        <p:spPr>
          <a:xfrm>
            <a:off x="8242574" y="2724401"/>
            <a:ext cx="0" cy="447979"/>
          </a:xfrm>
          <a:prstGeom prst="straightConnector1">
            <a:avLst/>
          </a:prstGeom>
          <a:ln w="381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9" name="Straight Arrow Connector 18">
            <a:extLst>
              <a:ext uri="{FF2B5EF4-FFF2-40B4-BE49-F238E27FC236}">
                <a16:creationId xmlns:a16="http://schemas.microsoft.com/office/drawing/2014/main" id="{90861558-5029-AB42-9E3A-33DB9500A8DA}"/>
              </a:ext>
            </a:extLst>
          </p:cNvPr>
          <p:cNvCxnSpPr>
            <a:cxnSpLocks/>
          </p:cNvCxnSpPr>
          <p:nvPr/>
        </p:nvCxnSpPr>
        <p:spPr>
          <a:xfrm flipH="1" flipV="1">
            <a:off x="4859867" y="4601730"/>
            <a:ext cx="1348847" cy="897748"/>
          </a:xfrm>
          <a:prstGeom prst="straightConnector1">
            <a:avLst/>
          </a:prstGeom>
          <a:ln w="381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1" name="Straight Arrow Connector 20">
            <a:extLst>
              <a:ext uri="{FF2B5EF4-FFF2-40B4-BE49-F238E27FC236}">
                <a16:creationId xmlns:a16="http://schemas.microsoft.com/office/drawing/2014/main" id="{425BF8AB-1B26-D24E-8600-1B4E699C70B7}"/>
              </a:ext>
            </a:extLst>
          </p:cNvPr>
          <p:cNvCxnSpPr>
            <a:cxnSpLocks/>
          </p:cNvCxnSpPr>
          <p:nvPr/>
        </p:nvCxnSpPr>
        <p:spPr>
          <a:xfrm>
            <a:off x="3055338" y="2274225"/>
            <a:ext cx="565587" cy="0"/>
          </a:xfrm>
          <a:prstGeom prst="straightConnector1">
            <a:avLst/>
          </a:prstGeom>
          <a:ln w="381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5" name="Straight Arrow Connector 24">
            <a:extLst>
              <a:ext uri="{FF2B5EF4-FFF2-40B4-BE49-F238E27FC236}">
                <a16:creationId xmlns:a16="http://schemas.microsoft.com/office/drawing/2014/main" id="{AAEE0547-ADF6-F44F-8A21-91B3412B5836}"/>
              </a:ext>
            </a:extLst>
          </p:cNvPr>
          <p:cNvCxnSpPr>
            <a:cxnSpLocks/>
          </p:cNvCxnSpPr>
          <p:nvPr/>
        </p:nvCxnSpPr>
        <p:spPr>
          <a:xfrm flipV="1">
            <a:off x="4940629" y="2514451"/>
            <a:ext cx="2640856" cy="1592118"/>
          </a:xfrm>
          <a:prstGeom prst="straightConnector1">
            <a:avLst/>
          </a:prstGeom>
          <a:ln w="381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7" name="Straight Arrow Connector 26">
            <a:extLst>
              <a:ext uri="{FF2B5EF4-FFF2-40B4-BE49-F238E27FC236}">
                <a16:creationId xmlns:a16="http://schemas.microsoft.com/office/drawing/2014/main" id="{DB9C5E3B-1E55-8144-9880-8862B61DFC96}"/>
              </a:ext>
            </a:extLst>
          </p:cNvPr>
          <p:cNvCxnSpPr>
            <a:cxnSpLocks/>
          </p:cNvCxnSpPr>
          <p:nvPr/>
        </p:nvCxnSpPr>
        <p:spPr>
          <a:xfrm>
            <a:off x="5132003" y="2388885"/>
            <a:ext cx="2449482" cy="0"/>
          </a:xfrm>
          <a:prstGeom prst="straightConnector1">
            <a:avLst/>
          </a:prstGeom>
          <a:ln w="381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4081173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93060-9E06-DF40-8B29-8349B8CDE83B}"/>
              </a:ext>
            </a:extLst>
          </p:cNvPr>
          <p:cNvSpPr>
            <a:spLocks noGrp="1"/>
          </p:cNvSpPr>
          <p:nvPr>
            <p:ph type="title"/>
          </p:nvPr>
        </p:nvSpPr>
        <p:spPr/>
        <p:txBody>
          <a:bodyPr/>
          <a:lstStyle/>
          <a:p>
            <a:r>
              <a:rPr lang="en-US" dirty="0"/>
              <a:t>Physical consequences of Meth use</a:t>
            </a:r>
          </a:p>
        </p:txBody>
      </p:sp>
      <p:sp>
        <p:nvSpPr>
          <p:cNvPr id="3" name="Content Placeholder 2">
            <a:extLst>
              <a:ext uri="{FF2B5EF4-FFF2-40B4-BE49-F238E27FC236}">
                <a16:creationId xmlns:a16="http://schemas.microsoft.com/office/drawing/2014/main" id="{C74F1A65-C3BE-B84D-B740-877C691D2A81}"/>
              </a:ext>
            </a:extLst>
          </p:cNvPr>
          <p:cNvSpPr>
            <a:spLocks noGrp="1"/>
          </p:cNvSpPr>
          <p:nvPr>
            <p:ph idx="1"/>
          </p:nvPr>
        </p:nvSpPr>
        <p:spPr>
          <a:xfrm>
            <a:off x="1024128" y="2286000"/>
            <a:ext cx="9720071" cy="4023360"/>
          </a:xfrm>
        </p:spPr>
        <p:txBody>
          <a:bodyPr/>
          <a:lstStyle/>
          <a:p>
            <a:pPr>
              <a:buFont typeface="Arial" panose="020B0604020202020204" pitchFamily="34" charset="0"/>
              <a:buChar char="•"/>
            </a:pPr>
            <a:r>
              <a:rPr lang="en-US" dirty="0">
                <a:sym typeface="Wingdings" pitchFamily="2" charset="2"/>
              </a:rPr>
              <a:t>Neurological</a:t>
            </a:r>
            <a:endParaRPr lang="en-US" dirty="0"/>
          </a:p>
          <a:p>
            <a:pPr>
              <a:buFont typeface="Arial" panose="020B0604020202020204" pitchFamily="34" charset="0"/>
              <a:buChar char="•"/>
            </a:pPr>
            <a:r>
              <a:rPr lang="en-US" dirty="0"/>
              <a:t>Malnutrition</a:t>
            </a:r>
            <a:endParaRPr lang="en-US" dirty="0">
              <a:sym typeface="Wingdings" pitchFamily="2" charset="2"/>
            </a:endParaRPr>
          </a:p>
          <a:p>
            <a:pPr>
              <a:buFont typeface="Arial" panose="020B0604020202020204" pitchFamily="34" charset="0"/>
              <a:buChar char="•"/>
            </a:pPr>
            <a:r>
              <a:rPr lang="en-US" dirty="0">
                <a:sym typeface="Wingdings" pitchFamily="2" charset="2"/>
              </a:rPr>
              <a:t>Cardiac</a:t>
            </a:r>
          </a:p>
          <a:p>
            <a:pPr>
              <a:buFont typeface="Arial" panose="020B0604020202020204" pitchFamily="34" charset="0"/>
              <a:buChar char="•"/>
            </a:pPr>
            <a:r>
              <a:rPr lang="en-US" dirty="0">
                <a:sym typeface="Wingdings" pitchFamily="2" charset="2"/>
              </a:rPr>
              <a:t>Noradrenergic</a:t>
            </a:r>
          </a:p>
          <a:p>
            <a:pPr>
              <a:buFont typeface="Arial" panose="020B0604020202020204" pitchFamily="34" charset="0"/>
              <a:buChar char="•"/>
            </a:pPr>
            <a:r>
              <a:rPr lang="en-US" dirty="0">
                <a:sym typeface="Wingdings" pitchFamily="2" charset="2"/>
              </a:rPr>
              <a:t>Dental</a:t>
            </a:r>
          </a:p>
          <a:p>
            <a:pPr>
              <a:buFont typeface="Arial" panose="020B0604020202020204" pitchFamily="34" charset="0"/>
              <a:buChar char="•"/>
            </a:pPr>
            <a:r>
              <a:rPr lang="en-US" dirty="0">
                <a:sym typeface="Wingdings" pitchFamily="2" charset="2"/>
              </a:rPr>
              <a:t>And more</a:t>
            </a:r>
            <a:endParaRPr lang="en-US" dirty="0"/>
          </a:p>
        </p:txBody>
      </p:sp>
      <p:pic>
        <p:nvPicPr>
          <p:cNvPr id="4" name="Picture 3">
            <a:extLst>
              <a:ext uri="{FF2B5EF4-FFF2-40B4-BE49-F238E27FC236}">
                <a16:creationId xmlns:a16="http://schemas.microsoft.com/office/drawing/2014/main" id="{AB4A1739-9272-394A-8AD0-92D29EA526CF}"/>
              </a:ext>
            </a:extLst>
          </p:cNvPr>
          <p:cNvPicPr>
            <a:picLocks noChangeAspect="1"/>
          </p:cNvPicPr>
          <p:nvPr/>
        </p:nvPicPr>
        <p:blipFill>
          <a:blip r:embed="rId3"/>
          <a:stretch>
            <a:fillRect/>
          </a:stretch>
        </p:blipFill>
        <p:spPr>
          <a:xfrm>
            <a:off x="5441425" y="2061273"/>
            <a:ext cx="4811563" cy="3781588"/>
          </a:xfrm>
          <a:prstGeom prst="rect">
            <a:avLst/>
          </a:prstGeom>
        </p:spPr>
      </p:pic>
    </p:spTree>
    <p:extLst>
      <p:ext uri="{BB962C8B-B14F-4D97-AF65-F5344CB8AC3E}">
        <p14:creationId xmlns:p14="http://schemas.microsoft.com/office/powerpoint/2010/main" val="3720829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3A65F-445F-9241-8361-35D262C60CAB}"/>
              </a:ext>
            </a:extLst>
          </p:cNvPr>
          <p:cNvSpPr>
            <a:spLocks noGrp="1"/>
          </p:cNvSpPr>
          <p:nvPr>
            <p:ph type="title"/>
          </p:nvPr>
        </p:nvSpPr>
        <p:spPr/>
        <p:txBody>
          <a:bodyPr/>
          <a:lstStyle/>
          <a:p>
            <a:r>
              <a:rPr lang="en-US" dirty="0"/>
              <a:t>Who is Affected?</a:t>
            </a:r>
          </a:p>
        </p:txBody>
      </p:sp>
      <p:graphicFrame>
        <p:nvGraphicFramePr>
          <p:cNvPr id="4" name="Content Placeholder 3">
            <a:extLst>
              <a:ext uri="{FF2B5EF4-FFF2-40B4-BE49-F238E27FC236}">
                <a16:creationId xmlns:a16="http://schemas.microsoft.com/office/drawing/2014/main" id="{695D8880-F3A5-7243-A899-DD289E91DAA9}"/>
              </a:ext>
            </a:extLst>
          </p:cNvPr>
          <p:cNvGraphicFramePr>
            <a:graphicFrameLocks noGrp="1"/>
          </p:cNvGraphicFramePr>
          <p:nvPr>
            <p:ph idx="1"/>
            <p:extLst>
              <p:ext uri="{D42A27DB-BD31-4B8C-83A1-F6EECF244321}">
                <p14:modId xmlns:p14="http://schemas.microsoft.com/office/powerpoint/2010/main" val="2162951015"/>
              </p:ext>
            </p:extLst>
          </p:nvPr>
        </p:nvGraphicFramePr>
        <p:xfrm>
          <a:off x="1024128" y="1755057"/>
          <a:ext cx="10110904" cy="47637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64423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AD3E-9755-3E49-ADD2-3AA0E9DAD3B8}"/>
              </a:ext>
            </a:extLst>
          </p:cNvPr>
          <p:cNvSpPr>
            <a:spLocks noGrp="1"/>
          </p:cNvSpPr>
          <p:nvPr>
            <p:ph type="title"/>
          </p:nvPr>
        </p:nvSpPr>
        <p:spPr/>
        <p:txBody>
          <a:bodyPr/>
          <a:lstStyle/>
          <a:p>
            <a:r>
              <a:rPr lang="en-US" dirty="0"/>
              <a:t>Current primary Literature</a:t>
            </a:r>
          </a:p>
        </p:txBody>
      </p:sp>
      <p:sp>
        <p:nvSpPr>
          <p:cNvPr id="3" name="Content Placeholder 2">
            <a:extLst>
              <a:ext uri="{FF2B5EF4-FFF2-40B4-BE49-F238E27FC236}">
                <a16:creationId xmlns:a16="http://schemas.microsoft.com/office/drawing/2014/main" id="{C91CDC33-5C5F-DC44-B2A9-F7BD323A8AF8}"/>
              </a:ext>
            </a:extLst>
          </p:cNvPr>
          <p:cNvSpPr>
            <a:spLocks noGrp="1"/>
          </p:cNvSpPr>
          <p:nvPr>
            <p:ph idx="1"/>
          </p:nvPr>
        </p:nvSpPr>
        <p:spPr>
          <a:xfrm>
            <a:off x="1024128" y="2286000"/>
            <a:ext cx="5156539" cy="4419600"/>
          </a:xfrm>
        </p:spPr>
        <p:txBody>
          <a:bodyPr>
            <a:normAutofit/>
          </a:bodyPr>
          <a:lstStyle/>
          <a:p>
            <a:pPr>
              <a:buFont typeface="Arial" panose="020B0604020202020204" pitchFamily="34" charset="0"/>
              <a:buChar char="•"/>
            </a:pPr>
            <a:r>
              <a:rPr lang="en-US" dirty="0"/>
              <a:t>Very few RCTs testing interventions for MIP</a:t>
            </a:r>
          </a:p>
          <a:p>
            <a:pPr lvl="1">
              <a:buFont typeface="Arial" panose="020B0604020202020204" pitchFamily="34" charset="0"/>
              <a:buChar char="•"/>
            </a:pPr>
            <a:r>
              <a:rPr lang="en-US" dirty="0"/>
              <a:t>Quetiapine versus Haloperidol (2014)</a:t>
            </a:r>
          </a:p>
          <a:p>
            <a:pPr lvl="1">
              <a:buFont typeface="Arial" panose="020B0604020202020204" pitchFamily="34" charset="0"/>
              <a:buChar char="•"/>
            </a:pPr>
            <a:r>
              <a:rPr lang="en-US" dirty="0"/>
              <a:t>Aripiprazole versus Risperidone (2014)</a:t>
            </a:r>
          </a:p>
          <a:p>
            <a:pPr>
              <a:buFont typeface="Arial" panose="020B0604020202020204" pitchFamily="34" charset="0"/>
              <a:buChar char="•"/>
            </a:pPr>
            <a:r>
              <a:rPr lang="en-US" dirty="0"/>
              <a:t>Observational data</a:t>
            </a:r>
          </a:p>
          <a:p>
            <a:pPr lvl="1">
              <a:buFont typeface="Arial" panose="020B0604020202020204" pitchFamily="34" charset="0"/>
              <a:buChar char="•"/>
            </a:pPr>
            <a:r>
              <a:rPr lang="en-US" dirty="0">
                <a:sym typeface="Wingdings" pitchFamily="2" charset="2"/>
              </a:rPr>
              <a:t>To determine factors associated with MIP</a:t>
            </a:r>
          </a:p>
          <a:p>
            <a:pPr>
              <a:buFont typeface="Arial" panose="020B0604020202020204" pitchFamily="34" charset="0"/>
              <a:buChar char="•"/>
            </a:pPr>
            <a:r>
              <a:rPr lang="en-US" dirty="0"/>
              <a:t>Case reports</a:t>
            </a:r>
          </a:p>
          <a:p>
            <a:pPr lvl="1">
              <a:buFont typeface="Arial" panose="020B0604020202020204" pitchFamily="34" charset="0"/>
              <a:buChar char="•"/>
            </a:pPr>
            <a:r>
              <a:rPr lang="en-US" dirty="0">
                <a:sym typeface="Wingdings" pitchFamily="2" charset="2"/>
              </a:rPr>
              <a:t>Describing treatment of refractory psychosis</a:t>
            </a:r>
            <a:endParaRPr lang="en-US" dirty="0"/>
          </a:p>
          <a:p>
            <a:pPr lvl="1">
              <a:buFont typeface="Arial" panose="020B0604020202020204" pitchFamily="34" charset="0"/>
              <a:buChar char="•"/>
            </a:pPr>
            <a:r>
              <a:rPr lang="en-US" dirty="0"/>
              <a:t>OTC decongestant causing reactivation of psychotic symptoms</a:t>
            </a:r>
          </a:p>
          <a:p>
            <a:pPr lvl="1">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377E4B17-A6FF-AE4B-8DDA-D6AB9AF3D8A4}"/>
              </a:ext>
            </a:extLst>
          </p:cNvPr>
          <p:cNvSpPr txBox="1"/>
          <p:nvPr/>
        </p:nvSpPr>
        <p:spPr>
          <a:xfrm>
            <a:off x="6705600" y="2285999"/>
            <a:ext cx="4538133" cy="4080933"/>
          </a:xfrm>
          <a:prstGeom prst="rect">
            <a:avLst/>
          </a:prstGeom>
          <a:noFill/>
        </p:spPr>
        <p:txBody>
          <a:bodyPr wrap="square" rtlCol="0">
            <a:spAutoFit/>
          </a:bodyPr>
          <a:lstStyle/>
          <a:p>
            <a:endParaRPr lang="en-US" dirty="0"/>
          </a:p>
        </p:txBody>
      </p:sp>
      <p:sp>
        <p:nvSpPr>
          <p:cNvPr id="6" name="Content Placeholder 2">
            <a:extLst>
              <a:ext uri="{FF2B5EF4-FFF2-40B4-BE49-F238E27FC236}">
                <a16:creationId xmlns:a16="http://schemas.microsoft.com/office/drawing/2014/main" id="{711CFDCF-A109-EF40-8541-443BB4B5218E}"/>
              </a:ext>
            </a:extLst>
          </p:cNvPr>
          <p:cNvSpPr txBox="1">
            <a:spLocks/>
          </p:cNvSpPr>
          <p:nvPr/>
        </p:nvSpPr>
        <p:spPr>
          <a:xfrm>
            <a:off x="6180667" y="2285999"/>
            <a:ext cx="5156539" cy="4419600"/>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a:buFont typeface="Arial" panose="020B0604020202020204" pitchFamily="34" charset="0"/>
              <a:buChar char="•"/>
            </a:pPr>
            <a:r>
              <a:rPr lang="en-US" dirty="0"/>
              <a:t>Generalizability of research</a:t>
            </a:r>
          </a:p>
          <a:p>
            <a:pPr lvl="1">
              <a:buFont typeface="Arial" panose="020B0604020202020204" pitchFamily="34" charset="0"/>
              <a:buChar char="•"/>
            </a:pPr>
            <a:r>
              <a:rPr lang="en-US" dirty="0"/>
              <a:t>Study population skewed towards men, typically in 30s</a:t>
            </a:r>
          </a:p>
          <a:p>
            <a:pPr lvl="1">
              <a:buFont typeface="Arial" panose="020B0604020202020204" pitchFamily="34" charset="0"/>
              <a:buChar char="•"/>
            </a:pPr>
            <a:r>
              <a:rPr lang="en-US" dirty="0">
                <a:sym typeface="Wingdings" pitchFamily="2" charset="2"/>
              </a:rPr>
              <a:t>Sample size</a:t>
            </a:r>
          </a:p>
          <a:p>
            <a:pPr lvl="1">
              <a:buFont typeface="Arial" panose="020B0604020202020204" pitchFamily="34" charset="0"/>
              <a:buChar char="•"/>
            </a:pPr>
            <a:r>
              <a:rPr lang="en-US" dirty="0"/>
              <a:t>Only one Canadian based study</a:t>
            </a:r>
          </a:p>
          <a:p>
            <a:pPr lvl="1">
              <a:buFont typeface="Arial" panose="020B0604020202020204" pitchFamily="34" charset="0"/>
              <a:buChar char="•"/>
            </a:pPr>
            <a:r>
              <a:rPr lang="en-US" dirty="0"/>
              <a:t>Did include aboriginal populations</a:t>
            </a:r>
          </a:p>
          <a:p>
            <a:pPr>
              <a:buFont typeface="Arial" panose="020B0604020202020204" pitchFamily="34" charset="0"/>
              <a:buChar char="•"/>
            </a:pPr>
            <a:r>
              <a:rPr lang="en-US" dirty="0"/>
              <a:t>Confounding of polysubstance use</a:t>
            </a:r>
          </a:p>
          <a:p>
            <a:pPr>
              <a:buFont typeface="Arial" panose="020B0604020202020204" pitchFamily="34" charset="0"/>
              <a:buChar char="•"/>
            </a:pPr>
            <a:r>
              <a:rPr lang="en-US" dirty="0"/>
              <a:t>Challenges with informed consent</a:t>
            </a:r>
          </a:p>
          <a:p>
            <a:pPr lvl="1">
              <a:buFont typeface="Arial" panose="020B0604020202020204" pitchFamily="34" charset="0"/>
              <a:buChar char="•"/>
            </a:pPr>
            <a:r>
              <a:rPr lang="en-US" dirty="0"/>
              <a:t>Only one study explained process of evaluating this </a:t>
            </a:r>
          </a:p>
          <a:p>
            <a:pPr lvl="1">
              <a:buFont typeface="Arial" panose="020B0604020202020204" pitchFamily="34" charset="0"/>
              <a:buChar char="•"/>
            </a:pPr>
            <a:endParaRPr lang="en-US" dirty="0"/>
          </a:p>
        </p:txBody>
      </p:sp>
      <p:cxnSp>
        <p:nvCxnSpPr>
          <p:cNvPr id="8" name="Straight Connector 7">
            <a:extLst>
              <a:ext uri="{FF2B5EF4-FFF2-40B4-BE49-F238E27FC236}">
                <a16:creationId xmlns:a16="http://schemas.microsoft.com/office/drawing/2014/main" id="{68784FF5-E06A-6C4C-81B9-D3EB82E4AD69}"/>
              </a:ext>
            </a:extLst>
          </p:cNvPr>
          <p:cNvCxnSpPr/>
          <p:nvPr/>
        </p:nvCxnSpPr>
        <p:spPr>
          <a:xfrm>
            <a:off x="6180667" y="1947332"/>
            <a:ext cx="0" cy="441960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73583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1E9B7-DB07-FE4D-A2DB-12BEB73CECB2}"/>
              </a:ext>
            </a:extLst>
          </p:cNvPr>
          <p:cNvSpPr>
            <a:spLocks noGrp="1"/>
          </p:cNvSpPr>
          <p:nvPr>
            <p:ph type="title"/>
          </p:nvPr>
        </p:nvSpPr>
        <p:spPr/>
        <p:txBody>
          <a:bodyPr>
            <a:normAutofit/>
          </a:bodyPr>
          <a:lstStyle/>
          <a:p>
            <a:r>
              <a:rPr lang="en-US" dirty="0"/>
              <a:t>CURRENT Guidelines/protocols</a:t>
            </a:r>
          </a:p>
        </p:txBody>
      </p:sp>
      <p:sp>
        <p:nvSpPr>
          <p:cNvPr id="3" name="Content Placeholder 2">
            <a:extLst>
              <a:ext uri="{FF2B5EF4-FFF2-40B4-BE49-F238E27FC236}">
                <a16:creationId xmlns:a16="http://schemas.microsoft.com/office/drawing/2014/main" id="{38A39F52-9DFD-8C4B-BFEA-5700AC14B479}"/>
              </a:ext>
            </a:extLst>
          </p:cNvPr>
          <p:cNvSpPr>
            <a:spLocks noGrp="1"/>
          </p:cNvSpPr>
          <p:nvPr>
            <p:ph idx="1"/>
          </p:nvPr>
        </p:nvSpPr>
        <p:spPr>
          <a:xfrm>
            <a:off x="818557" y="1926162"/>
            <a:ext cx="5600023" cy="4553712"/>
          </a:xfrm>
        </p:spPr>
        <p:txBody>
          <a:bodyPr>
            <a:normAutofit lnSpcReduction="10000"/>
          </a:bodyPr>
          <a:lstStyle/>
          <a:p>
            <a:pPr>
              <a:buFont typeface="Arial" panose="020B0604020202020204" pitchFamily="34" charset="0"/>
              <a:buChar char="•"/>
            </a:pPr>
            <a:r>
              <a:rPr lang="en-US" dirty="0"/>
              <a:t>Australian 2006 Guideline for the medical management of patients with Methamphetamine-induced psychosis</a:t>
            </a:r>
          </a:p>
          <a:p>
            <a:pPr>
              <a:buFont typeface="Arial" panose="020B0604020202020204" pitchFamily="34" charset="0"/>
              <a:buChar char="•"/>
            </a:pPr>
            <a:r>
              <a:rPr lang="en-US" dirty="0"/>
              <a:t>National Methamphetamine Symposium of  2015 presented the 2008 Australian guideline: Treatment approaches for users of Methamphetamine, A practical Guide for frontline workers </a:t>
            </a:r>
          </a:p>
          <a:p>
            <a:pPr>
              <a:buFont typeface="Arial" panose="020B0604020202020204" pitchFamily="34" charset="0"/>
              <a:buChar char="•"/>
            </a:pPr>
            <a:r>
              <a:rPr lang="en-US" dirty="0" err="1"/>
              <a:t>St.Vincent’s</a:t>
            </a:r>
            <a:r>
              <a:rPr lang="en-US" dirty="0"/>
              <a:t> Hospital in Australia 2014 Guidelines for the acute assessment and management of amphetamine-type stimulant intoxication and toxicity</a:t>
            </a:r>
          </a:p>
          <a:p>
            <a:pPr marL="0" indent="0">
              <a:buNone/>
            </a:pPr>
            <a:r>
              <a:rPr lang="en-US" dirty="0"/>
              <a:t>	Available at AFM website 	</a:t>
            </a:r>
            <a:r>
              <a:rPr lang="en-US" dirty="0">
                <a:hlinkClick r:id="rId3"/>
              </a:rPr>
              <a:t>www.makeconnections.ca</a:t>
            </a:r>
            <a:endParaRPr lang="en-CA" dirty="0"/>
          </a:p>
        </p:txBody>
      </p:sp>
      <p:sp>
        <p:nvSpPr>
          <p:cNvPr id="5" name="Content Placeholder 2">
            <a:extLst>
              <a:ext uri="{FF2B5EF4-FFF2-40B4-BE49-F238E27FC236}">
                <a16:creationId xmlns:a16="http://schemas.microsoft.com/office/drawing/2014/main" id="{5621C877-E341-8E48-BAA7-789959216E78}"/>
              </a:ext>
            </a:extLst>
          </p:cNvPr>
          <p:cNvSpPr txBox="1">
            <a:spLocks/>
          </p:cNvSpPr>
          <p:nvPr/>
        </p:nvSpPr>
        <p:spPr>
          <a:xfrm>
            <a:off x="7440083" y="1454912"/>
            <a:ext cx="3640668" cy="3083221"/>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marL="0" indent="0">
              <a:buNone/>
            </a:pPr>
            <a:endParaRPr lang="en-CA" dirty="0"/>
          </a:p>
          <a:p>
            <a:pPr>
              <a:buFont typeface="Arial" panose="020B0604020202020204" pitchFamily="34" charset="0"/>
              <a:buChar char="•"/>
            </a:pPr>
            <a:r>
              <a:rPr lang="en-CA" dirty="0"/>
              <a:t>The psychopharmacology of agitation: consensus statement of the American Association for Emergency Psychiatry project 2012</a:t>
            </a:r>
          </a:p>
          <a:p>
            <a:pPr marL="128016" lvl="1" indent="0">
              <a:buFont typeface="Wingdings 3" pitchFamily="18" charset="2"/>
              <a:buNone/>
            </a:pPr>
            <a:r>
              <a:rPr lang="en-CA" dirty="0">
                <a:hlinkClick r:id="rId4"/>
              </a:rPr>
              <a:t>https://escholarship.org/uc/item/5fz8c8gs</a:t>
            </a:r>
            <a:endParaRPr lang="en-CA" dirty="0"/>
          </a:p>
        </p:txBody>
      </p:sp>
      <p:sp>
        <p:nvSpPr>
          <p:cNvPr id="6" name="Content Placeholder 2">
            <a:extLst>
              <a:ext uri="{FF2B5EF4-FFF2-40B4-BE49-F238E27FC236}">
                <a16:creationId xmlns:a16="http://schemas.microsoft.com/office/drawing/2014/main" id="{BA53AB48-F1A4-D04D-B4FB-0B3780D0769B}"/>
              </a:ext>
            </a:extLst>
          </p:cNvPr>
          <p:cNvSpPr txBox="1">
            <a:spLocks/>
          </p:cNvSpPr>
          <p:nvPr/>
        </p:nvSpPr>
        <p:spPr>
          <a:xfrm>
            <a:off x="7440083" y="3572933"/>
            <a:ext cx="3640668" cy="2657178"/>
          </a:xfrm>
          <a:prstGeom prst="rect">
            <a:avLst/>
          </a:prstGeom>
        </p:spPr>
        <p:txBody>
          <a:bodyPr vert="horz" lIns="45720" tIns="45720" rIns="45720" bIns="45720" rtlCol="0">
            <a:normAutofit lnSpcReduction="10000"/>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a:buFont typeface="Arial" panose="020B0604020202020204" pitchFamily="34" charset="0"/>
              <a:buChar char="•"/>
            </a:pPr>
            <a:endParaRPr lang="en-CA" dirty="0"/>
          </a:p>
          <a:p>
            <a:pPr marL="0" indent="0">
              <a:buFont typeface="Tw Cen MT" panose="020B0602020104020603" pitchFamily="34" charset="0"/>
              <a:buNone/>
            </a:pPr>
            <a:endParaRPr lang="en-US" b="1" dirty="0"/>
          </a:p>
          <a:p>
            <a:pPr>
              <a:buFont typeface="Arial" panose="020B0604020202020204" pitchFamily="34" charset="0"/>
              <a:buChar char="•"/>
            </a:pPr>
            <a:r>
              <a:rPr lang="en-US" dirty="0"/>
              <a:t>Manitoba Government EMS protocols and patient care maps </a:t>
            </a:r>
            <a:r>
              <a:rPr lang="en-US" dirty="0">
                <a:hlinkClick r:id="rId5"/>
              </a:rPr>
              <a:t>https://www.gov.mb.ca/health/ems/epp/docs/consolidated/pcm_eh.pdf</a:t>
            </a:r>
            <a:endParaRPr lang="en-US" dirty="0"/>
          </a:p>
          <a:p>
            <a:endParaRPr lang="en-US" dirty="0"/>
          </a:p>
        </p:txBody>
      </p:sp>
      <p:cxnSp>
        <p:nvCxnSpPr>
          <p:cNvPr id="9" name="Straight Connector 8">
            <a:extLst>
              <a:ext uri="{FF2B5EF4-FFF2-40B4-BE49-F238E27FC236}">
                <a16:creationId xmlns:a16="http://schemas.microsoft.com/office/drawing/2014/main" id="{36641963-A067-3D46-A28B-CFFC07C8FA7A}"/>
              </a:ext>
            </a:extLst>
          </p:cNvPr>
          <p:cNvCxnSpPr/>
          <p:nvPr/>
        </p:nvCxnSpPr>
        <p:spPr>
          <a:xfrm>
            <a:off x="7423730" y="1828800"/>
            <a:ext cx="0" cy="4689174"/>
          </a:xfrm>
          <a:prstGeom prst="line">
            <a:avLst/>
          </a:prstGeom>
          <a:ln w="12700"/>
        </p:spPr>
        <p:style>
          <a:lnRef idx="1">
            <a:schemeClr val="dk1"/>
          </a:lnRef>
          <a:fillRef idx="0">
            <a:schemeClr val="dk1"/>
          </a:fillRef>
          <a:effectRef idx="0">
            <a:schemeClr val="dk1"/>
          </a:effectRef>
          <a:fontRef idx="minor">
            <a:schemeClr val="tx1"/>
          </a:fontRef>
        </p:style>
      </p:cxnSp>
      <p:sp>
        <p:nvSpPr>
          <p:cNvPr id="4" name="TextBox 3">
            <a:extLst>
              <a:ext uri="{FF2B5EF4-FFF2-40B4-BE49-F238E27FC236}">
                <a16:creationId xmlns:a16="http://schemas.microsoft.com/office/drawing/2014/main" id="{246459FA-114B-6946-9379-FE435EC6880C}"/>
              </a:ext>
            </a:extLst>
          </p:cNvPr>
          <p:cNvSpPr txBox="1"/>
          <p:nvPr/>
        </p:nvSpPr>
        <p:spPr>
          <a:xfrm rot="5400000">
            <a:off x="5748229" y="3775501"/>
            <a:ext cx="2171700" cy="830997"/>
          </a:xfrm>
          <a:prstGeom prst="rect">
            <a:avLst/>
          </a:prstGeom>
          <a:solidFill>
            <a:schemeClr val="accent5"/>
          </a:solidFill>
        </p:spPr>
        <p:txBody>
          <a:bodyPr wrap="square" rtlCol="0">
            <a:spAutoFit/>
          </a:bodyPr>
          <a:lstStyle/>
          <a:p>
            <a:r>
              <a:rPr lang="en-US" sz="4800" dirty="0">
                <a:solidFill>
                  <a:schemeClr val="bg1"/>
                </a:solidFill>
                <a:latin typeface="+mj-lt"/>
              </a:rPr>
              <a:t>Australian</a:t>
            </a:r>
          </a:p>
        </p:txBody>
      </p:sp>
      <p:sp>
        <p:nvSpPr>
          <p:cNvPr id="7" name="TextBox 6">
            <a:extLst>
              <a:ext uri="{FF2B5EF4-FFF2-40B4-BE49-F238E27FC236}">
                <a16:creationId xmlns:a16="http://schemas.microsoft.com/office/drawing/2014/main" id="{71ABECC3-A1DB-B04E-80EC-C5F460117481}"/>
              </a:ext>
            </a:extLst>
          </p:cNvPr>
          <p:cNvSpPr txBox="1"/>
          <p:nvPr/>
        </p:nvSpPr>
        <p:spPr>
          <a:xfrm rot="5400000">
            <a:off x="10502400" y="2550454"/>
            <a:ext cx="2160000" cy="830997"/>
          </a:xfrm>
          <a:prstGeom prst="rect">
            <a:avLst/>
          </a:prstGeom>
          <a:solidFill>
            <a:schemeClr val="accent3"/>
          </a:solidFill>
        </p:spPr>
        <p:txBody>
          <a:bodyPr wrap="square" rtlCol="0">
            <a:spAutoFit/>
          </a:bodyPr>
          <a:lstStyle/>
          <a:p>
            <a:r>
              <a:rPr lang="en-US" sz="4800" dirty="0">
                <a:solidFill>
                  <a:schemeClr val="bg1"/>
                </a:solidFill>
                <a:latin typeface="+mj-lt"/>
              </a:rPr>
              <a:t>American</a:t>
            </a:r>
          </a:p>
        </p:txBody>
      </p:sp>
      <p:sp>
        <p:nvSpPr>
          <p:cNvPr id="8" name="TextBox 7">
            <a:extLst>
              <a:ext uri="{FF2B5EF4-FFF2-40B4-BE49-F238E27FC236}">
                <a16:creationId xmlns:a16="http://schemas.microsoft.com/office/drawing/2014/main" id="{A3EDEB97-4CDF-4B42-A220-4F37F55E6137}"/>
              </a:ext>
            </a:extLst>
          </p:cNvPr>
          <p:cNvSpPr txBox="1"/>
          <p:nvPr/>
        </p:nvSpPr>
        <p:spPr>
          <a:xfrm rot="5400000">
            <a:off x="10519649" y="5007903"/>
            <a:ext cx="2160000" cy="830997"/>
          </a:xfrm>
          <a:prstGeom prst="rect">
            <a:avLst/>
          </a:prstGeom>
          <a:solidFill>
            <a:schemeClr val="accent2"/>
          </a:solidFill>
        </p:spPr>
        <p:txBody>
          <a:bodyPr wrap="square" rtlCol="0">
            <a:spAutoFit/>
          </a:bodyPr>
          <a:lstStyle/>
          <a:p>
            <a:r>
              <a:rPr lang="en-US" sz="4800" dirty="0">
                <a:solidFill>
                  <a:schemeClr val="bg1"/>
                </a:solidFill>
                <a:latin typeface="+mj-lt"/>
              </a:rPr>
              <a:t>Manitoban</a:t>
            </a:r>
          </a:p>
        </p:txBody>
      </p:sp>
    </p:spTree>
    <p:extLst>
      <p:ext uri="{BB962C8B-B14F-4D97-AF65-F5344CB8AC3E}">
        <p14:creationId xmlns:p14="http://schemas.microsoft.com/office/powerpoint/2010/main" val="2986489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E8589-C078-7E4B-B72E-D2638896B8BC}"/>
              </a:ext>
            </a:extLst>
          </p:cNvPr>
          <p:cNvSpPr>
            <a:spLocks noGrp="1"/>
          </p:cNvSpPr>
          <p:nvPr>
            <p:ph type="title"/>
          </p:nvPr>
        </p:nvSpPr>
        <p:spPr/>
        <p:txBody>
          <a:bodyPr/>
          <a:lstStyle/>
          <a:p>
            <a:r>
              <a:rPr lang="en-US" dirty="0"/>
              <a:t>Treatment recommendations for Acute MIP</a:t>
            </a:r>
          </a:p>
        </p:txBody>
      </p:sp>
      <p:graphicFrame>
        <p:nvGraphicFramePr>
          <p:cNvPr id="6" name="Content Placeholder 5">
            <a:extLst>
              <a:ext uri="{FF2B5EF4-FFF2-40B4-BE49-F238E27FC236}">
                <a16:creationId xmlns:a16="http://schemas.microsoft.com/office/drawing/2014/main" id="{48A7EC88-C9D6-2C4D-B0E8-48373E9037E8}"/>
              </a:ext>
            </a:extLst>
          </p:cNvPr>
          <p:cNvGraphicFramePr>
            <a:graphicFrameLocks noGrp="1"/>
          </p:cNvGraphicFramePr>
          <p:nvPr>
            <p:ph idx="1"/>
            <p:extLst>
              <p:ext uri="{D42A27DB-BD31-4B8C-83A1-F6EECF244321}">
                <p14:modId xmlns:p14="http://schemas.microsoft.com/office/powerpoint/2010/main" val="2226232347"/>
              </p:ext>
            </p:extLst>
          </p:nvPr>
        </p:nvGraphicFramePr>
        <p:xfrm>
          <a:off x="795868" y="1896533"/>
          <a:ext cx="10786532" cy="47074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Down Arrow 2">
            <a:extLst>
              <a:ext uri="{FF2B5EF4-FFF2-40B4-BE49-F238E27FC236}">
                <a16:creationId xmlns:a16="http://schemas.microsoft.com/office/drawing/2014/main" id="{689EC05C-68E4-344D-9C16-D9B17BCA4C66}"/>
              </a:ext>
            </a:extLst>
          </p:cNvPr>
          <p:cNvSpPr/>
          <p:nvPr/>
        </p:nvSpPr>
        <p:spPr>
          <a:xfrm>
            <a:off x="2420471" y="2581835"/>
            <a:ext cx="430305" cy="466165"/>
          </a:xfrm>
          <a:prstGeom prst="downArrow">
            <a:avLst/>
          </a:prstGeom>
          <a:solidFill>
            <a:schemeClr val="tx1"/>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Down Arrow 6">
            <a:extLst>
              <a:ext uri="{FF2B5EF4-FFF2-40B4-BE49-F238E27FC236}">
                <a16:creationId xmlns:a16="http://schemas.microsoft.com/office/drawing/2014/main" id="{E4193B5F-1EF1-F246-8D5B-29B31F7AFB7F}"/>
              </a:ext>
            </a:extLst>
          </p:cNvPr>
          <p:cNvSpPr/>
          <p:nvPr/>
        </p:nvSpPr>
        <p:spPr>
          <a:xfrm>
            <a:off x="2420470" y="3545003"/>
            <a:ext cx="430305" cy="466165"/>
          </a:xfrm>
          <a:prstGeom prst="downArrow">
            <a:avLst/>
          </a:prstGeom>
          <a:solidFill>
            <a:schemeClr val="tx1"/>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Down Arrow 7">
            <a:extLst>
              <a:ext uri="{FF2B5EF4-FFF2-40B4-BE49-F238E27FC236}">
                <a16:creationId xmlns:a16="http://schemas.microsoft.com/office/drawing/2014/main" id="{642A42E0-616A-4440-BDDD-0732F6C56486}"/>
              </a:ext>
            </a:extLst>
          </p:cNvPr>
          <p:cNvSpPr/>
          <p:nvPr/>
        </p:nvSpPr>
        <p:spPr>
          <a:xfrm>
            <a:off x="2420470" y="4533153"/>
            <a:ext cx="430305" cy="466165"/>
          </a:xfrm>
          <a:prstGeom prst="downArrow">
            <a:avLst/>
          </a:prstGeom>
          <a:solidFill>
            <a:schemeClr val="tx1"/>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Down Arrow 8">
            <a:extLst>
              <a:ext uri="{FF2B5EF4-FFF2-40B4-BE49-F238E27FC236}">
                <a16:creationId xmlns:a16="http://schemas.microsoft.com/office/drawing/2014/main" id="{DD89DA34-376C-4646-ABC7-6690AAE0B65B}"/>
              </a:ext>
            </a:extLst>
          </p:cNvPr>
          <p:cNvSpPr/>
          <p:nvPr/>
        </p:nvSpPr>
        <p:spPr>
          <a:xfrm>
            <a:off x="2420469" y="5471339"/>
            <a:ext cx="430305" cy="466165"/>
          </a:xfrm>
          <a:prstGeom prst="downArrow">
            <a:avLst/>
          </a:prstGeom>
          <a:solidFill>
            <a:schemeClr val="tx1"/>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960718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B5663-77A8-3741-BD5F-8A6D58D323E8}"/>
              </a:ext>
            </a:extLst>
          </p:cNvPr>
          <p:cNvSpPr>
            <a:spLocks noGrp="1"/>
          </p:cNvSpPr>
          <p:nvPr>
            <p:ph type="title"/>
          </p:nvPr>
        </p:nvSpPr>
        <p:spPr>
          <a:solidFill>
            <a:schemeClr val="accent2"/>
          </a:solidFill>
        </p:spPr>
        <p:txBody>
          <a:bodyPr/>
          <a:lstStyle/>
          <a:p>
            <a:r>
              <a:rPr lang="en-US" dirty="0"/>
              <a:t>Initial Goals and Environment</a:t>
            </a:r>
          </a:p>
        </p:txBody>
      </p:sp>
      <p:sp>
        <p:nvSpPr>
          <p:cNvPr id="3" name="Content Placeholder 2">
            <a:extLst>
              <a:ext uri="{FF2B5EF4-FFF2-40B4-BE49-F238E27FC236}">
                <a16:creationId xmlns:a16="http://schemas.microsoft.com/office/drawing/2014/main" id="{335BAD2C-082B-D94C-BA34-2BDD7E33BFD7}"/>
              </a:ext>
            </a:extLst>
          </p:cNvPr>
          <p:cNvSpPr>
            <a:spLocks noGrp="1"/>
          </p:cNvSpPr>
          <p:nvPr>
            <p:ph idx="1"/>
          </p:nvPr>
        </p:nvSpPr>
        <p:spPr/>
        <p:txBody>
          <a:bodyPr/>
          <a:lstStyle/>
          <a:p>
            <a:pPr lvl="0">
              <a:buFont typeface="Arial" panose="020B0604020202020204" pitchFamily="34" charset="0"/>
              <a:buChar char="•"/>
            </a:pPr>
            <a:r>
              <a:rPr lang="en-CA" dirty="0"/>
              <a:t>Ensure patient’s immediate safety as well as the safety of other individuals in the vicinity</a:t>
            </a:r>
          </a:p>
          <a:p>
            <a:pPr lvl="0">
              <a:buFont typeface="Arial" panose="020B0604020202020204" pitchFamily="34" charset="0"/>
              <a:buChar char="•"/>
            </a:pPr>
            <a:r>
              <a:rPr lang="en-CA" dirty="0"/>
              <a:t>Provide reassurance and engage the patient in therapeutic relationship</a:t>
            </a:r>
          </a:p>
          <a:p>
            <a:pPr lvl="0">
              <a:buFont typeface="Arial" panose="020B0604020202020204" pitchFamily="34" charset="0"/>
              <a:buChar char="•"/>
            </a:pPr>
            <a:r>
              <a:rPr lang="en-CA" dirty="0"/>
              <a:t>Environment- quiet, low stimulus, consistent staffing, visible for constant observation</a:t>
            </a:r>
          </a:p>
          <a:p>
            <a:endParaRPr lang="en-US" dirty="0"/>
          </a:p>
        </p:txBody>
      </p:sp>
      <p:pic>
        <p:nvPicPr>
          <p:cNvPr id="4" name="Picture 3">
            <a:extLst>
              <a:ext uri="{FF2B5EF4-FFF2-40B4-BE49-F238E27FC236}">
                <a16:creationId xmlns:a16="http://schemas.microsoft.com/office/drawing/2014/main" id="{76144F25-3264-AB41-BC6C-C78241FB07B2}"/>
              </a:ext>
            </a:extLst>
          </p:cNvPr>
          <p:cNvPicPr>
            <a:picLocks noChangeAspect="1"/>
          </p:cNvPicPr>
          <p:nvPr/>
        </p:nvPicPr>
        <p:blipFill>
          <a:blip r:embed="rId3"/>
          <a:stretch>
            <a:fillRect/>
          </a:stretch>
        </p:blipFill>
        <p:spPr>
          <a:xfrm>
            <a:off x="7809204" y="4761332"/>
            <a:ext cx="2054817" cy="2054817"/>
          </a:xfrm>
          <a:prstGeom prst="rect">
            <a:avLst/>
          </a:prstGeom>
        </p:spPr>
      </p:pic>
      <p:pic>
        <p:nvPicPr>
          <p:cNvPr id="5" name="Picture 4">
            <a:extLst>
              <a:ext uri="{FF2B5EF4-FFF2-40B4-BE49-F238E27FC236}">
                <a16:creationId xmlns:a16="http://schemas.microsoft.com/office/drawing/2014/main" id="{48DBFAC3-7B39-5E4C-92E8-82FD9C22AE04}"/>
              </a:ext>
            </a:extLst>
          </p:cNvPr>
          <p:cNvPicPr>
            <a:picLocks noChangeAspect="1"/>
          </p:cNvPicPr>
          <p:nvPr/>
        </p:nvPicPr>
        <p:blipFill>
          <a:blip r:embed="rId4"/>
          <a:stretch>
            <a:fillRect/>
          </a:stretch>
        </p:blipFill>
        <p:spPr>
          <a:xfrm>
            <a:off x="2194620" y="4761332"/>
            <a:ext cx="2054818" cy="2054818"/>
          </a:xfrm>
          <a:prstGeom prst="rect">
            <a:avLst/>
          </a:prstGeom>
        </p:spPr>
      </p:pic>
      <p:pic>
        <p:nvPicPr>
          <p:cNvPr id="7" name="Picture 6">
            <a:extLst>
              <a:ext uri="{FF2B5EF4-FFF2-40B4-BE49-F238E27FC236}">
                <a16:creationId xmlns:a16="http://schemas.microsoft.com/office/drawing/2014/main" id="{CC393001-D2A3-F840-A620-B1032F5D6486}"/>
              </a:ext>
            </a:extLst>
          </p:cNvPr>
          <p:cNvPicPr>
            <a:picLocks noChangeAspect="1"/>
          </p:cNvPicPr>
          <p:nvPr/>
        </p:nvPicPr>
        <p:blipFill>
          <a:blip r:embed="rId5">
            <a:alphaModFix amt="85000"/>
          </a:blip>
          <a:stretch>
            <a:fillRect/>
          </a:stretch>
        </p:blipFill>
        <p:spPr>
          <a:xfrm>
            <a:off x="4732791" y="4242016"/>
            <a:ext cx="2652793" cy="884264"/>
          </a:xfrm>
          <a:prstGeom prst="rect">
            <a:avLst/>
          </a:prstGeom>
        </p:spPr>
      </p:pic>
      <p:pic>
        <p:nvPicPr>
          <p:cNvPr id="6" name="Picture 5">
            <a:extLst>
              <a:ext uri="{FF2B5EF4-FFF2-40B4-BE49-F238E27FC236}">
                <a16:creationId xmlns:a16="http://schemas.microsoft.com/office/drawing/2014/main" id="{A9C5FF81-2CAA-1A43-B01B-6D77D6782837}"/>
              </a:ext>
            </a:extLst>
          </p:cNvPr>
          <p:cNvPicPr>
            <a:picLocks noChangeAspect="1"/>
          </p:cNvPicPr>
          <p:nvPr/>
        </p:nvPicPr>
        <p:blipFill>
          <a:blip r:embed="rId6">
            <a:alphaModFix/>
          </a:blip>
          <a:stretch>
            <a:fillRect/>
          </a:stretch>
        </p:blipFill>
        <p:spPr>
          <a:xfrm>
            <a:off x="4249438" y="4761332"/>
            <a:ext cx="3619500" cy="2247900"/>
          </a:xfrm>
          <a:prstGeom prst="rect">
            <a:avLst/>
          </a:prstGeom>
        </p:spPr>
      </p:pic>
    </p:spTree>
    <p:extLst>
      <p:ext uri="{BB962C8B-B14F-4D97-AF65-F5344CB8AC3E}">
        <p14:creationId xmlns:p14="http://schemas.microsoft.com/office/powerpoint/2010/main" val="19527469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DFF34-DD54-E043-BA57-B22397599B54}"/>
              </a:ext>
            </a:extLst>
          </p:cNvPr>
          <p:cNvSpPr>
            <a:spLocks noGrp="1"/>
          </p:cNvSpPr>
          <p:nvPr>
            <p:ph type="title"/>
          </p:nvPr>
        </p:nvSpPr>
        <p:spPr>
          <a:solidFill>
            <a:schemeClr val="accent3"/>
          </a:solidFill>
        </p:spPr>
        <p:txBody>
          <a:bodyPr/>
          <a:lstStyle/>
          <a:p>
            <a:r>
              <a:rPr lang="en-US" dirty="0"/>
              <a:t>Medical Treatment for Agitation</a:t>
            </a:r>
          </a:p>
        </p:txBody>
      </p:sp>
      <p:graphicFrame>
        <p:nvGraphicFramePr>
          <p:cNvPr id="7" name="Content Placeholder 6">
            <a:extLst>
              <a:ext uri="{FF2B5EF4-FFF2-40B4-BE49-F238E27FC236}">
                <a16:creationId xmlns:a16="http://schemas.microsoft.com/office/drawing/2014/main" id="{92E6BBF1-D1E9-DE40-B037-1CA54B95F8C1}"/>
              </a:ext>
            </a:extLst>
          </p:cNvPr>
          <p:cNvGraphicFramePr>
            <a:graphicFrameLocks noGrp="1"/>
          </p:cNvGraphicFramePr>
          <p:nvPr>
            <p:ph idx="1"/>
            <p:extLst>
              <p:ext uri="{D42A27DB-BD31-4B8C-83A1-F6EECF244321}">
                <p14:modId xmlns:p14="http://schemas.microsoft.com/office/powerpoint/2010/main" val="695102078"/>
              </p:ext>
            </p:extLst>
          </p:nvPr>
        </p:nvGraphicFramePr>
        <p:xfrm>
          <a:off x="1024128" y="2286000"/>
          <a:ext cx="9720071" cy="4023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09771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5E662-D96E-8444-B412-824583E8CD5E}"/>
              </a:ext>
            </a:extLst>
          </p:cNvPr>
          <p:cNvSpPr>
            <a:spLocks noGrp="1"/>
          </p:cNvSpPr>
          <p:nvPr>
            <p:ph type="title"/>
          </p:nvPr>
        </p:nvSpPr>
        <p:spPr>
          <a:solidFill>
            <a:schemeClr val="accent4"/>
          </a:solidFill>
        </p:spPr>
        <p:txBody>
          <a:bodyPr/>
          <a:lstStyle/>
          <a:p>
            <a:r>
              <a:rPr lang="en-US" dirty="0"/>
              <a:t>Nutritional/ Hydration Status</a:t>
            </a:r>
          </a:p>
        </p:txBody>
      </p:sp>
      <p:graphicFrame>
        <p:nvGraphicFramePr>
          <p:cNvPr id="4" name="Content Placeholder 3">
            <a:extLst>
              <a:ext uri="{FF2B5EF4-FFF2-40B4-BE49-F238E27FC236}">
                <a16:creationId xmlns:a16="http://schemas.microsoft.com/office/drawing/2014/main" id="{3F5C0504-7A2D-6D4A-B3D7-7F9F049356D7}"/>
              </a:ext>
            </a:extLst>
          </p:cNvPr>
          <p:cNvGraphicFramePr>
            <a:graphicFrameLocks noGrp="1"/>
          </p:cNvGraphicFramePr>
          <p:nvPr>
            <p:ph idx="1"/>
            <p:extLst>
              <p:ext uri="{D42A27DB-BD31-4B8C-83A1-F6EECF244321}">
                <p14:modId xmlns:p14="http://schemas.microsoft.com/office/powerpoint/2010/main" val="3972298113"/>
              </p:ext>
            </p:extLst>
          </p:nvPr>
        </p:nvGraphicFramePr>
        <p:xfrm>
          <a:off x="1024128" y="2286000"/>
          <a:ext cx="9720071" cy="4023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72552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DC74A-38E6-4449-B657-96C6507F0316}"/>
              </a:ext>
            </a:extLst>
          </p:cNvPr>
          <p:cNvSpPr>
            <a:spLocks noGrp="1"/>
          </p:cNvSpPr>
          <p:nvPr>
            <p:ph type="title"/>
          </p:nvPr>
        </p:nvSpPr>
        <p:spPr>
          <a:solidFill>
            <a:schemeClr val="accent5"/>
          </a:solidFill>
        </p:spPr>
        <p:txBody>
          <a:bodyPr anchor="ctr"/>
          <a:lstStyle/>
          <a:p>
            <a:r>
              <a:rPr lang="en-CA" dirty="0">
                <a:solidFill>
                  <a:schemeClr val="tx1"/>
                </a:solidFill>
              </a:rPr>
              <a:t>Assess for Other Medical Conditions</a:t>
            </a:r>
            <a:endParaRPr lang="en-US" dirty="0"/>
          </a:p>
        </p:txBody>
      </p:sp>
      <p:graphicFrame>
        <p:nvGraphicFramePr>
          <p:cNvPr id="5" name="Content Placeholder 4">
            <a:extLst>
              <a:ext uri="{FF2B5EF4-FFF2-40B4-BE49-F238E27FC236}">
                <a16:creationId xmlns:a16="http://schemas.microsoft.com/office/drawing/2014/main" id="{0B4B0C05-F085-6A48-B980-0E072D626A82}"/>
              </a:ext>
            </a:extLst>
          </p:cNvPr>
          <p:cNvGraphicFramePr>
            <a:graphicFrameLocks noGrp="1"/>
          </p:cNvGraphicFramePr>
          <p:nvPr>
            <p:ph idx="1"/>
            <p:extLst>
              <p:ext uri="{D42A27DB-BD31-4B8C-83A1-F6EECF244321}">
                <p14:modId xmlns:p14="http://schemas.microsoft.com/office/powerpoint/2010/main" val="1866592864"/>
              </p:ext>
            </p:extLst>
          </p:nvPr>
        </p:nvGraphicFramePr>
        <p:xfrm>
          <a:off x="1024128" y="2286000"/>
          <a:ext cx="9720071" cy="4023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42957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38BBB-DFF1-2D45-8364-771CDBC4FD03}"/>
              </a:ext>
            </a:extLst>
          </p:cNvPr>
          <p:cNvSpPr>
            <a:spLocks noGrp="1"/>
          </p:cNvSpPr>
          <p:nvPr>
            <p:ph type="title"/>
          </p:nvPr>
        </p:nvSpPr>
        <p:spPr>
          <a:solidFill>
            <a:schemeClr val="accent6"/>
          </a:solidFill>
        </p:spPr>
        <p:txBody>
          <a:bodyPr/>
          <a:lstStyle/>
          <a:p>
            <a:r>
              <a:rPr lang="en-US" dirty="0"/>
              <a:t>Debrief PT &amp; Link with resources</a:t>
            </a:r>
          </a:p>
        </p:txBody>
      </p:sp>
      <p:sp>
        <p:nvSpPr>
          <p:cNvPr id="3" name="Content Placeholder 2">
            <a:extLst>
              <a:ext uri="{FF2B5EF4-FFF2-40B4-BE49-F238E27FC236}">
                <a16:creationId xmlns:a16="http://schemas.microsoft.com/office/drawing/2014/main" id="{1ED1A45C-AFA0-3E41-B0B9-0FB19E0598F2}"/>
              </a:ext>
            </a:extLst>
          </p:cNvPr>
          <p:cNvSpPr>
            <a:spLocks noGrp="1"/>
          </p:cNvSpPr>
          <p:nvPr>
            <p:ph idx="1"/>
          </p:nvPr>
        </p:nvSpPr>
        <p:spPr/>
        <p:txBody>
          <a:bodyPr/>
          <a:lstStyle/>
          <a:p>
            <a:pPr lvl="0">
              <a:buFont typeface="Arial" panose="020B0604020202020204" pitchFamily="34" charset="0"/>
              <a:buChar char="•"/>
            </a:pPr>
            <a:r>
              <a:rPr lang="en-CA" dirty="0"/>
              <a:t>Alcohol/Drug addiction services (AFM)</a:t>
            </a:r>
          </a:p>
          <a:p>
            <a:pPr lvl="0">
              <a:buFont typeface="Arial" panose="020B0604020202020204" pitchFamily="34" charset="0"/>
              <a:buChar char="•"/>
            </a:pPr>
            <a:r>
              <a:rPr lang="en-CA" dirty="0"/>
              <a:t>Harm reduction services (Street Connections)</a:t>
            </a:r>
          </a:p>
          <a:p>
            <a:pPr lvl="0">
              <a:buFont typeface="Arial" panose="020B0604020202020204" pitchFamily="34" charset="0"/>
              <a:buChar char="•"/>
            </a:pPr>
            <a:r>
              <a:rPr lang="en-CA" dirty="0"/>
              <a:t>Mental health referral</a:t>
            </a:r>
          </a:p>
          <a:p>
            <a:endParaRPr lang="en-US" dirty="0"/>
          </a:p>
        </p:txBody>
      </p:sp>
      <p:pic>
        <p:nvPicPr>
          <p:cNvPr id="4" name="Picture 3">
            <a:extLst>
              <a:ext uri="{FF2B5EF4-FFF2-40B4-BE49-F238E27FC236}">
                <a16:creationId xmlns:a16="http://schemas.microsoft.com/office/drawing/2014/main" id="{1FEC9D15-B49A-6B40-9374-9E82FBAE67A6}"/>
              </a:ext>
            </a:extLst>
          </p:cNvPr>
          <p:cNvPicPr>
            <a:picLocks noChangeAspect="1"/>
          </p:cNvPicPr>
          <p:nvPr/>
        </p:nvPicPr>
        <p:blipFill>
          <a:blip r:embed="rId3"/>
          <a:stretch>
            <a:fillRect/>
          </a:stretch>
        </p:blipFill>
        <p:spPr>
          <a:xfrm>
            <a:off x="9122286" y="5068871"/>
            <a:ext cx="1498600" cy="1485900"/>
          </a:xfrm>
          <a:prstGeom prst="rect">
            <a:avLst/>
          </a:prstGeom>
        </p:spPr>
      </p:pic>
      <p:pic>
        <p:nvPicPr>
          <p:cNvPr id="5" name="Picture 4">
            <a:extLst>
              <a:ext uri="{FF2B5EF4-FFF2-40B4-BE49-F238E27FC236}">
                <a16:creationId xmlns:a16="http://schemas.microsoft.com/office/drawing/2014/main" id="{3E446629-D473-FC4B-94BA-C7D745FEA936}"/>
              </a:ext>
            </a:extLst>
          </p:cNvPr>
          <p:cNvPicPr>
            <a:picLocks noChangeAspect="1"/>
          </p:cNvPicPr>
          <p:nvPr/>
        </p:nvPicPr>
        <p:blipFill>
          <a:blip r:embed="rId4"/>
          <a:stretch>
            <a:fillRect/>
          </a:stretch>
        </p:blipFill>
        <p:spPr>
          <a:xfrm>
            <a:off x="5741009" y="4786849"/>
            <a:ext cx="3385165" cy="714301"/>
          </a:xfrm>
          <a:prstGeom prst="rect">
            <a:avLst/>
          </a:prstGeom>
        </p:spPr>
      </p:pic>
      <p:pic>
        <p:nvPicPr>
          <p:cNvPr id="7" name="Picture 6">
            <a:extLst>
              <a:ext uri="{FF2B5EF4-FFF2-40B4-BE49-F238E27FC236}">
                <a16:creationId xmlns:a16="http://schemas.microsoft.com/office/drawing/2014/main" id="{52116024-53EA-FE4B-876C-96303D27F180}"/>
              </a:ext>
            </a:extLst>
          </p:cNvPr>
          <p:cNvPicPr>
            <a:picLocks noChangeAspect="1"/>
          </p:cNvPicPr>
          <p:nvPr/>
        </p:nvPicPr>
        <p:blipFill>
          <a:blip r:embed="rId5"/>
          <a:stretch>
            <a:fillRect/>
          </a:stretch>
        </p:blipFill>
        <p:spPr>
          <a:xfrm>
            <a:off x="3227231" y="5462241"/>
            <a:ext cx="3147552" cy="847119"/>
          </a:xfrm>
          <a:prstGeom prst="rect">
            <a:avLst/>
          </a:prstGeom>
        </p:spPr>
      </p:pic>
      <p:pic>
        <p:nvPicPr>
          <p:cNvPr id="8" name="Picture 7">
            <a:extLst>
              <a:ext uri="{FF2B5EF4-FFF2-40B4-BE49-F238E27FC236}">
                <a16:creationId xmlns:a16="http://schemas.microsoft.com/office/drawing/2014/main" id="{A27A47D7-DE71-7F4D-845D-C73BAC42D98B}"/>
              </a:ext>
            </a:extLst>
          </p:cNvPr>
          <p:cNvPicPr>
            <a:picLocks noChangeAspect="1"/>
          </p:cNvPicPr>
          <p:nvPr/>
        </p:nvPicPr>
        <p:blipFill>
          <a:blip r:embed="rId6"/>
          <a:stretch>
            <a:fillRect/>
          </a:stretch>
        </p:blipFill>
        <p:spPr>
          <a:xfrm>
            <a:off x="6932150" y="3175409"/>
            <a:ext cx="3035300" cy="1244600"/>
          </a:xfrm>
          <a:prstGeom prst="rect">
            <a:avLst/>
          </a:prstGeom>
        </p:spPr>
      </p:pic>
      <p:pic>
        <p:nvPicPr>
          <p:cNvPr id="9" name="Picture 8">
            <a:extLst>
              <a:ext uri="{FF2B5EF4-FFF2-40B4-BE49-F238E27FC236}">
                <a16:creationId xmlns:a16="http://schemas.microsoft.com/office/drawing/2014/main" id="{EBF0C080-286A-6B4B-B89D-E0743F6E2AC9}"/>
              </a:ext>
            </a:extLst>
          </p:cNvPr>
          <p:cNvPicPr>
            <a:picLocks noChangeAspect="1"/>
          </p:cNvPicPr>
          <p:nvPr/>
        </p:nvPicPr>
        <p:blipFill>
          <a:blip r:embed="rId7"/>
          <a:stretch>
            <a:fillRect/>
          </a:stretch>
        </p:blipFill>
        <p:spPr>
          <a:xfrm>
            <a:off x="3734414" y="3761614"/>
            <a:ext cx="1714500" cy="1308100"/>
          </a:xfrm>
          <a:prstGeom prst="rect">
            <a:avLst/>
          </a:prstGeom>
        </p:spPr>
      </p:pic>
    </p:spTree>
    <p:extLst>
      <p:ext uri="{BB962C8B-B14F-4D97-AF65-F5344CB8AC3E}">
        <p14:creationId xmlns:p14="http://schemas.microsoft.com/office/powerpoint/2010/main" val="3485511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45801-3250-C64E-9678-6CEA90DB5D3D}"/>
              </a:ext>
            </a:extLst>
          </p:cNvPr>
          <p:cNvSpPr>
            <a:spLocks noGrp="1"/>
          </p:cNvSpPr>
          <p:nvPr>
            <p:ph type="title"/>
          </p:nvPr>
        </p:nvSpPr>
        <p:spPr/>
        <p:txBody>
          <a:bodyPr/>
          <a:lstStyle/>
          <a:p>
            <a:r>
              <a:rPr lang="en-US" dirty="0"/>
              <a:t>Addressing needs of Special populations</a:t>
            </a:r>
          </a:p>
        </p:txBody>
      </p:sp>
      <p:graphicFrame>
        <p:nvGraphicFramePr>
          <p:cNvPr id="4" name="Content Placeholder 3">
            <a:extLst>
              <a:ext uri="{FF2B5EF4-FFF2-40B4-BE49-F238E27FC236}">
                <a16:creationId xmlns:a16="http://schemas.microsoft.com/office/drawing/2014/main" id="{CDAA6975-F044-184C-AAA6-BA811C9753FD}"/>
              </a:ext>
            </a:extLst>
          </p:cNvPr>
          <p:cNvGraphicFramePr>
            <a:graphicFrameLocks noGrp="1"/>
          </p:cNvGraphicFramePr>
          <p:nvPr>
            <p:ph idx="1"/>
            <p:extLst>
              <p:ext uri="{D42A27DB-BD31-4B8C-83A1-F6EECF244321}">
                <p14:modId xmlns:p14="http://schemas.microsoft.com/office/powerpoint/2010/main" val="1284835895"/>
              </p:ext>
            </p:extLst>
          </p:nvPr>
        </p:nvGraphicFramePr>
        <p:xfrm>
          <a:off x="1024128" y="2286000"/>
          <a:ext cx="9720071" cy="4023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45576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CF79F-143F-2A45-BE3B-7FA715EE1D1C}"/>
              </a:ext>
            </a:extLst>
          </p:cNvPr>
          <p:cNvSpPr>
            <a:spLocks noGrp="1"/>
          </p:cNvSpPr>
          <p:nvPr>
            <p:ph type="title"/>
          </p:nvPr>
        </p:nvSpPr>
        <p:spPr/>
        <p:txBody>
          <a:bodyPr/>
          <a:lstStyle/>
          <a:p>
            <a:r>
              <a:rPr lang="en-US" dirty="0"/>
              <a:t>Conclusions</a:t>
            </a:r>
          </a:p>
        </p:txBody>
      </p:sp>
      <p:graphicFrame>
        <p:nvGraphicFramePr>
          <p:cNvPr id="4" name="Content Placeholder 3">
            <a:extLst>
              <a:ext uri="{FF2B5EF4-FFF2-40B4-BE49-F238E27FC236}">
                <a16:creationId xmlns:a16="http://schemas.microsoft.com/office/drawing/2014/main" id="{42402159-A818-C344-A186-5A31B0AC86C9}"/>
              </a:ext>
            </a:extLst>
          </p:cNvPr>
          <p:cNvGraphicFramePr>
            <a:graphicFrameLocks noGrp="1"/>
          </p:cNvGraphicFramePr>
          <p:nvPr>
            <p:ph idx="1"/>
            <p:extLst>
              <p:ext uri="{D42A27DB-BD31-4B8C-83A1-F6EECF244321}">
                <p14:modId xmlns:p14="http://schemas.microsoft.com/office/powerpoint/2010/main" val="867374295"/>
              </p:ext>
            </p:extLst>
          </p:nvPr>
        </p:nvGraphicFramePr>
        <p:xfrm>
          <a:off x="1024128" y="2286000"/>
          <a:ext cx="9720071" cy="4023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96781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E7329-160F-D248-988E-A80BBD860EC3}"/>
              </a:ext>
            </a:extLst>
          </p:cNvPr>
          <p:cNvSpPr>
            <a:spLocks noGrp="1"/>
          </p:cNvSpPr>
          <p:nvPr>
            <p:ph type="title"/>
          </p:nvPr>
        </p:nvSpPr>
        <p:spPr/>
        <p:txBody>
          <a:bodyPr/>
          <a:lstStyle/>
          <a:p>
            <a:endParaRPr lang="en-US" dirty="0"/>
          </a:p>
        </p:txBody>
      </p:sp>
      <p:graphicFrame>
        <p:nvGraphicFramePr>
          <p:cNvPr id="4" name="Content Placeholder 3">
            <a:extLst>
              <a:ext uri="{FF2B5EF4-FFF2-40B4-BE49-F238E27FC236}">
                <a16:creationId xmlns:a16="http://schemas.microsoft.com/office/drawing/2014/main" id="{04D16524-71DE-1848-8124-57BC6E7A450F}"/>
              </a:ext>
            </a:extLst>
          </p:cNvPr>
          <p:cNvGraphicFramePr>
            <a:graphicFrameLocks noGrp="1"/>
          </p:cNvGraphicFramePr>
          <p:nvPr>
            <p:ph idx="1"/>
            <p:extLst>
              <p:ext uri="{D42A27DB-BD31-4B8C-83A1-F6EECF244321}">
                <p14:modId xmlns:p14="http://schemas.microsoft.com/office/powerpoint/2010/main" val="4228924615"/>
              </p:ext>
            </p:extLst>
          </p:nvPr>
        </p:nvGraphicFramePr>
        <p:xfrm>
          <a:off x="2094271" y="1799303"/>
          <a:ext cx="7846141" cy="43507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912957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D8B79-2444-404D-93BA-8879435A572A}"/>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498E1B66-EB2E-1D45-A385-1CD340306113}"/>
              </a:ext>
            </a:extLst>
          </p:cNvPr>
          <p:cNvSpPr>
            <a:spLocks noGrp="1"/>
          </p:cNvSpPr>
          <p:nvPr>
            <p:ph idx="1"/>
          </p:nvPr>
        </p:nvSpPr>
        <p:spPr>
          <a:xfrm>
            <a:off x="800100" y="1905000"/>
            <a:ext cx="10877550" cy="4610100"/>
          </a:xfrm>
        </p:spPr>
        <p:txBody>
          <a:bodyPr>
            <a:normAutofit lnSpcReduction="10000"/>
          </a:bodyPr>
          <a:lstStyle/>
          <a:p>
            <a:pPr marL="457200" indent="-457200">
              <a:buFont typeface="+mj-lt"/>
              <a:buAutoNum type="arabicPeriod"/>
            </a:pPr>
            <a:r>
              <a:rPr lang="en-US" dirty="0"/>
              <a:t>Australian 2006 Guideline for the medical management of patients with Methamphetamine-induced psychosis. Retrieved from: </a:t>
            </a:r>
            <a:r>
              <a:rPr lang="en-US" dirty="0">
                <a:hlinkClick r:id="rId2"/>
              </a:rPr>
              <a:t>www.makeconnections.ca</a:t>
            </a:r>
            <a:endParaRPr lang="en-CA" dirty="0"/>
          </a:p>
          <a:p>
            <a:pPr marL="457200" indent="-457200">
              <a:buFont typeface="+mj-lt"/>
              <a:buAutoNum type="arabicPeriod"/>
            </a:pPr>
            <a:r>
              <a:rPr lang="en-US" dirty="0"/>
              <a:t>Chen, C., Lin, S., Sham, P., Ball, D., </a:t>
            </a:r>
            <a:r>
              <a:rPr lang="en-US" dirty="0" err="1"/>
              <a:t>Loh</a:t>
            </a:r>
            <a:r>
              <a:rPr lang="en-US" dirty="0"/>
              <a:t>, E., Hsiao, C., . . . Murray, R. (2003). Pre-morbid characteristics and co-morbidity of methamphetamine users with and without psychosis. Psychological Medicine, 33(8), 1407-1414.</a:t>
            </a:r>
            <a:endParaRPr lang="en-CA" dirty="0"/>
          </a:p>
          <a:p>
            <a:pPr marL="457200" indent="-457200">
              <a:buFont typeface="+mj-lt"/>
              <a:buAutoNum type="arabicPeriod"/>
            </a:pPr>
            <a:r>
              <a:rPr lang="en-US" dirty="0"/>
              <a:t>Dixon L. Dual diagnosis of substance abuse in schizophrenia: prevalence and impact on outcomes. </a:t>
            </a:r>
            <a:r>
              <a:rPr lang="en-US" dirty="0" err="1"/>
              <a:t>Schizophr</a:t>
            </a:r>
            <a:r>
              <a:rPr lang="en-US" dirty="0"/>
              <a:t> Res. 1999; 35:S93–S100. [PubMed: 10190230]</a:t>
            </a:r>
            <a:endParaRPr lang="en-CA" dirty="0"/>
          </a:p>
          <a:p>
            <a:pPr marL="457200" indent="-457200">
              <a:buFont typeface="+mj-lt"/>
              <a:buAutoNum type="arabicPeriod"/>
            </a:pPr>
            <a:r>
              <a:rPr lang="en-US" dirty="0" err="1"/>
              <a:t>Elkashef</a:t>
            </a:r>
            <a:r>
              <a:rPr lang="en-US" dirty="0"/>
              <a:t> A, Rawson R, Anderson A, Li SH, Holmes T, Smith E, Chiang N, Kahn R, </a:t>
            </a:r>
            <a:r>
              <a:rPr lang="en-US" dirty="0" err="1"/>
              <a:t>Vocci</a:t>
            </a:r>
            <a:r>
              <a:rPr lang="en-US" dirty="0"/>
              <a:t> F, Ling W, Pearce VJ, McCann M, Campbell J, </a:t>
            </a:r>
            <a:r>
              <a:rPr lang="en-US" dirty="0" err="1"/>
              <a:t>Gorodetzky</a:t>
            </a:r>
            <a:r>
              <a:rPr lang="en-US" dirty="0"/>
              <a:t> C, </a:t>
            </a:r>
            <a:r>
              <a:rPr lang="en-US" dirty="0" err="1"/>
              <a:t>Haning</a:t>
            </a:r>
            <a:r>
              <a:rPr lang="en-US" dirty="0"/>
              <a:t> W, Carlton B, </a:t>
            </a:r>
            <a:r>
              <a:rPr lang="en-US" dirty="0" err="1"/>
              <a:t>Mawhinney</a:t>
            </a:r>
            <a:r>
              <a:rPr lang="en-US" dirty="0"/>
              <a:t> J, Weis D. Bupropion for the treatment of methamphetamine dependence. </a:t>
            </a:r>
            <a:r>
              <a:rPr lang="en-US" dirty="0" err="1"/>
              <a:t>Neuropsychopharmacol</a:t>
            </a:r>
            <a:r>
              <a:rPr lang="en-US" dirty="0"/>
              <a:t>. 2008; 33(5):1162–70.</a:t>
            </a:r>
          </a:p>
          <a:p>
            <a:pPr marL="457200" indent="-457200">
              <a:buFont typeface="+mj-lt"/>
              <a:buAutoNum type="arabicPeriod"/>
            </a:pPr>
            <a:r>
              <a:rPr lang="en-US" dirty="0" err="1"/>
              <a:t>Farnia</a:t>
            </a:r>
            <a:r>
              <a:rPr lang="en-US" dirty="0"/>
              <a:t>, </a:t>
            </a:r>
            <a:r>
              <a:rPr lang="en-US" dirty="0" err="1"/>
              <a:t>Shakeri</a:t>
            </a:r>
            <a:r>
              <a:rPr lang="en-US" dirty="0"/>
              <a:t>, </a:t>
            </a:r>
            <a:r>
              <a:rPr lang="en-US" dirty="0" err="1"/>
              <a:t>Tatari</a:t>
            </a:r>
            <a:r>
              <a:rPr lang="en-US" dirty="0"/>
              <a:t>, </a:t>
            </a:r>
            <a:r>
              <a:rPr lang="en-US" dirty="0" err="1"/>
              <a:t>Juibari</a:t>
            </a:r>
            <a:r>
              <a:rPr lang="en-US" dirty="0"/>
              <a:t>, </a:t>
            </a:r>
            <a:r>
              <a:rPr lang="en-US" dirty="0" err="1"/>
              <a:t>Bajoghli</a:t>
            </a:r>
            <a:r>
              <a:rPr lang="en-US" dirty="0"/>
              <a:t>, </a:t>
            </a:r>
            <a:r>
              <a:rPr lang="en-US" dirty="0" err="1"/>
              <a:t>Golshani</a:t>
            </a:r>
            <a:r>
              <a:rPr lang="en-US" dirty="0"/>
              <a:t>, . . . Brand. (2016). Demographic and mental history-related data predicted occurrence of psychosis in </a:t>
            </a:r>
            <a:r>
              <a:rPr lang="en-US" dirty="0" err="1"/>
              <a:t>metamphetamine</a:t>
            </a:r>
            <a:r>
              <a:rPr lang="en-US" dirty="0"/>
              <a:t> users. Psychiatry Research, 240, 431-434.</a:t>
            </a:r>
            <a:endParaRPr lang="en-CA" dirty="0"/>
          </a:p>
          <a:p>
            <a:endParaRPr lang="en-CA" dirty="0"/>
          </a:p>
          <a:p>
            <a:endParaRPr lang="en-US" dirty="0"/>
          </a:p>
        </p:txBody>
      </p:sp>
    </p:spTree>
    <p:extLst>
      <p:ext uri="{BB962C8B-B14F-4D97-AF65-F5344CB8AC3E}">
        <p14:creationId xmlns:p14="http://schemas.microsoft.com/office/powerpoint/2010/main" val="2236977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6AE7C1-AD79-DA45-9AF8-1D29BB25572C}"/>
              </a:ext>
            </a:extLst>
          </p:cNvPr>
          <p:cNvSpPr>
            <a:spLocks noGrp="1"/>
          </p:cNvSpPr>
          <p:nvPr>
            <p:ph idx="1"/>
          </p:nvPr>
        </p:nvSpPr>
        <p:spPr>
          <a:xfrm>
            <a:off x="857250" y="914400"/>
            <a:ext cx="9867899" cy="5585460"/>
          </a:xfrm>
        </p:spPr>
        <p:txBody>
          <a:bodyPr>
            <a:normAutofit/>
          </a:bodyPr>
          <a:lstStyle/>
          <a:p>
            <a:pPr marL="457200" indent="-457200">
              <a:buFont typeface="+mj-lt"/>
              <a:buAutoNum type="arabicPeriod" startAt="6"/>
            </a:pPr>
            <a:r>
              <a:rPr lang="en-US" dirty="0" err="1"/>
              <a:t>Farnia</a:t>
            </a:r>
            <a:r>
              <a:rPr lang="en-US" dirty="0"/>
              <a:t>, V., </a:t>
            </a:r>
            <a:r>
              <a:rPr lang="en-US" dirty="0" err="1"/>
              <a:t>Shakeri</a:t>
            </a:r>
            <a:r>
              <a:rPr lang="en-US" dirty="0"/>
              <a:t>, J., </a:t>
            </a:r>
            <a:r>
              <a:rPr lang="en-US" dirty="0" err="1"/>
              <a:t>Tatari</a:t>
            </a:r>
            <a:r>
              <a:rPr lang="en-US" dirty="0"/>
              <a:t>, F., </a:t>
            </a:r>
            <a:r>
              <a:rPr lang="en-US" dirty="0" err="1"/>
              <a:t>Juibari</a:t>
            </a:r>
            <a:r>
              <a:rPr lang="en-US" dirty="0"/>
              <a:t>, T., </a:t>
            </a:r>
            <a:r>
              <a:rPr lang="en-US" dirty="0" err="1"/>
              <a:t>Yazdchi</a:t>
            </a:r>
            <a:r>
              <a:rPr lang="en-US" dirty="0"/>
              <a:t>, K., </a:t>
            </a:r>
            <a:r>
              <a:rPr lang="en-US" dirty="0" err="1"/>
              <a:t>Bajoghli</a:t>
            </a:r>
            <a:r>
              <a:rPr lang="en-US" dirty="0"/>
              <a:t>, H., . . . </a:t>
            </a:r>
            <a:r>
              <a:rPr lang="en-US" dirty="0" err="1"/>
              <a:t>Aghaei</a:t>
            </a:r>
            <a:r>
              <a:rPr lang="en-US" dirty="0"/>
              <a:t>, A. (2014). Randomized controlled trial of aripiprazole versus risperidone for the treatment of amphetamine-induced psychosis. The American Journal of Drug and Alcohol Abuse, 40(1), 10-15.</a:t>
            </a:r>
            <a:endParaRPr lang="en-CA" dirty="0"/>
          </a:p>
          <a:p>
            <a:pPr marL="457200" indent="-457200">
              <a:buFont typeface="+mj-lt"/>
              <a:buAutoNum type="arabicPeriod" startAt="6"/>
            </a:pPr>
            <a:r>
              <a:rPr lang="en-US" dirty="0" err="1"/>
              <a:t>Fujii</a:t>
            </a:r>
            <a:r>
              <a:rPr lang="en-US" dirty="0"/>
              <a:t>, D. (2002). Risk Factors for Treatment-Resistive Methamphetamine Psychosis. </a:t>
            </a:r>
            <a:r>
              <a:rPr lang="en-US" i="1" dirty="0"/>
              <a:t>The Journal of Neuropsychiatry and Clinical Neurosciences</a:t>
            </a:r>
            <a:r>
              <a:rPr lang="en-US" dirty="0"/>
              <a:t>, 14(2), pp. 239-a–240</a:t>
            </a:r>
            <a:endParaRPr lang="en-CA" dirty="0"/>
          </a:p>
          <a:p>
            <a:pPr marL="457200" indent="-457200">
              <a:buFont typeface="+mj-lt"/>
              <a:buAutoNum type="arabicPeriod" startAt="6"/>
            </a:pPr>
            <a:r>
              <a:rPr lang="en-US" dirty="0" err="1"/>
              <a:t>Glasner</a:t>
            </a:r>
            <a:r>
              <a:rPr lang="en-US" dirty="0"/>
              <a:t>-Edwards, S., &amp; Mooney, L. (2014). Methamphetamine Psychosis: Epidemiology and Management. </a:t>
            </a:r>
            <a:r>
              <a:rPr lang="en-US" i="1" dirty="0"/>
              <a:t>CNS Drugs,</a:t>
            </a:r>
            <a:r>
              <a:rPr lang="en-US" dirty="0"/>
              <a:t> </a:t>
            </a:r>
            <a:r>
              <a:rPr lang="en-US" i="1" dirty="0"/>
              <a:t>28</a:t>
            </a:r>
            <a:r>
              <a:rPr lang="en-US" dirty="0"/>
              <a:t>(12), 1115-1126</a:t>
            </a:r>
            <a:endParaRPr lang="en-CA" dirty="0"/>
          </a:p>
          <a:p>
            <a:pPr marL="457200" indent="-457200">
              <a:buFont typeface="+mj-lt"/>
              <a:buAutoNum type="arabicPeriod" startAt="6"/>
            </a:pPr>
            <a:r>
              <a:rPr lang="en-US" dirty="0"/>
              <a:t>Goodhue, A., </a:t>
            </a:r>
            <a:r>
              <a:rPr lang="en-US" dirty="0" err="1"/>
              <a:t>Bartel</a:t>
            </a:r>
            <a:r>
              <a:rPr lang="en-US" dirty="0"/>
              <a:t>, R., &amp; Smith, N. (2000). Exacerbation of psychosis by phenylpropanolamine. The American Journal of Psychiatry, 157(6), 1021-2.</a:t>
            </a:r>
          </a:p>
          <a:p>
            <a:pPr marL="457200" indent="-457200">
              <a:buFont typeface="+mj-lt"/>
              <a:buAutoNum type="arabicPeriod" startAt="6"/>
            </a:pPr>
            <a:r>
              <a:rPr lang="en-US" dirty="0" err="1"/>
              <a:t>Grelotti</a:t>
            </a:r>
            <a:r>
              <a:rPr lang="en-US" dirty="0"/>
              <a:t>, David J., </a:t>
            </a:r>
            <a:r>
              <a:rPr lang="en-US" dirty="0" err="1"/>
              <a:t>Kanayama</a:t>
            </a:r>
            <a:r>
              <a:rPr lang="en-US" dirty="0"/>
              <a:t>, Gen, &amp; Pope, Harrison G., Jr. (2010). Remission of persistent methamphetamine-induced psychosis after electroconvulsive therapy: Presentation of a case and review of the literature. </a:t>
            </a:r>
            <a:r>
              <a:rPr lang="en-US" i="1" dirty="0"/>
              <a:t>American Journal of Psychiatry,</a:t>
            </a:r>
            <a:r>
              <a:rPr lang="en-US" dirty="0"/>
              <a:t> </a:t>
            </a:r>
            <a:r>
              <a:rPr lang="en-US" i="1" dirty="0"/>
              <a:t>167</a:t>
            </a:r>
            <a:r>
              <a:rPr lang="en-US" dirty="0"/>
              <a:t>(1), 17-23.</a:t>
            </a:r>
            <a:endParaRPr lang="en-CA" dirty="0"/>
          </a:p>
          <a:p>
            <a:endParaRPr lang="en-CA" dirty="0"/>
          </a:p>
        </p:txBody>
      </p:sp>
    </p:spTree>
    <p:extLst>
      <p:ext uri="{BB962C8B-B14F-4D97-AF65-F5344CB8AC3E}">
        <p14:creationId xmlns:p14="http://schemas.microsoft.com/office/powerpoint/2010/main" val="2195367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36BFFA-5DB8-134E-8FA9-89AE33F08483}"/>
              </a:ext>
            </a:extLst>
          </p:cNvPr>
          <p:cNvSpPr>
            <a:spLocks noGrp="1"/>
          </p:cNvSpPr>
          <p:nvPr>
            <p:ph idx="1"/>
          </p:nvPr>
        </p:nvSpPr>
        <p:spPr>
          <a:xfrm>
            <a:off x="857250" y="914400"/>
            <a:ext cx="10572750" cy="5353050"/>
          </a:xfrm>
        </p:spPr>
        <p:txBody>
          <a:bodyPr>
            <a:normAutofit/>
          </a:bodyPr>
          <a:lstStyle/>
          <a:p>
            <a:pPr marL="457200" indent="-457200">
              <a:buFont typeface="+mj-lt"/>
              <a:buAutoNum type="arabicPeriod" startAt="11"/>
            </a:pPr>
            <a:r>
              <a:rPr lang="en-US" dirty="0"/>
              <a:t>Hides, Dawe, </a:t>
            </a:r>
            <a:r>
              <a:rPr lang="en-US" dirty="0" err="1"/>
              <a:t>Mcketin</a:t>
            </a:r>
            <a:r>
              <a:rPr lang="en-US" dirty="0"/>
              <a:t>, Kavanagh, Young, </a:t>
            </a:r>
            <a:r>
              <a:rPr lang="en-US" dirty="0" err="1"/>
              <a:t>Teesson</a:t>
            </a:r>
            <a:r>
              <a:rPr lang="en-US" dirty="0"/>
              <a:t>, &amp; Saunders. (2015). Primary and substance-induced psychotic disorders in methamphetamine users. </a:t>
            </a:r>
            <a:r>
              <a:rPr lang="en-US" i="1" dirty="0"/>
              <a:t>Psychiatry Research,226</a:t>
            </a:r>
            <a:r>
              <a:rPr lang="en-US" dirty="0"/>
              <a:t>(1), 91-96.</a:t>
            </a:r>
            <a:endParaRPr lang="en-CA" dirty="0"/>
          </a:p>
          <a:p>
            <a:pPr marL="457200" indent="-457200">
              <a:buFont typeface="+mj-lt"/>
              <a:buAutoNum type="arabicPeriod" startAt="11"/>
            </a:pPr>
            <a:r>
              <a:rPr lang="en-US" dirty="0"/>
              <a:t>Jenner L and Lee N (2008). </a:t>
            </a:r>
            <a:r>
              <a:rPr lang="en-US" i="1" dirty="0"/>
              <a:t>Treatment Approaches for Users of Methamphetamine: A Practical Guide for Frontline Workers. </a:t>
            </a:r>
            <a:r>
              <a:rPr lang="en-US" dirty="0"/>
              <a:t>Australian Government Department of Health and Ageing, Canberra. Retrieved from: </a:t>
            </a:r>
            <a:r>
              <a:rPr lang="en-US" dirty="0">
                <a:hlinkClick r:id="rId2"/>
              </a:rPr>
              <a:t>www.makeconnections.ca</a:t>
            </a:r>
            <a:endParaRPr lang="en-CA" dirty="0"/>
          </a:p>
          <a:p>
            <a:pPr marL="457200" indent="-457200">
              <a:buFont typeface="+mj-lt"/>
              <a:buAutoNum type="arabicPeriod" startAt="11"/>
            </a:pPr>
            <a:r>
              <a:rPr lang="en-US" dirty="0"/>
              <a:t>K. </a:t>
            </a:r>
            <a:r>
              <a:rPr lang="en-US" dirty="0" err="1"/>
              <a:t>Yui</a:t>
            </a:r>
            <a:r>
              <a:rPr lang="en-US" dirty="0"/>
              <a:t>, K. </a:t>
            </a:r>
            <a:r>
              <a:rPr lang="en-US" dirty="0" err="1"/>
              <a:t>Goto</a:t>
            </a:r>
            <a:r>
              <a:rPr lang="en-US" dirty="0"/>
              <a:t>, and S. </a:t>
            </a:r>
            <a:r>
              <a:rPr lang="en-US" dirty="0" err="1"/>
              <a:t>Ikemoto</a:t>
            </a:r>
            <a:r>
              <a:rPr lang="en-US" dirty="0"/>
              <a:t>, “ The role of noradrenergic and dopaminergic hyperactivity in the development of spontaneous recurrence of methamphetamine psychosis and susceptibility to episode recurrence,” </a:t>
            </a:r>
            <a:r>
              <a:rPr lang="en-US" i="1" dirty="0"/>
              <a:t>Annals of the New York Academy of Sciences</a:t>
            </a:r>
            <a:r>
              <a:rPr lang="en-US" dirty="0"/>
              <a:t>, vol. 1025, pp. 296–306, 2004.</a:t>
            </a:r>
            <a:endParaRPr lang="en-CA" dirty="0"/>
          </a:p>
          <a:p>
            <a:pPr marL="457200" indent="-457200">
              <a:buFont typeface="+mj-lt"/>
              <a:buAutoNum type="arabicPeriod" startAt="11"/>
            </a:pPr>
            <a:r>
              <a:rPr lang="en-US" dirty="0" err="1"/>
              <a:t>Lecomte</a:t>
            </a:r>
            <a:r>
              <a:rPr lang="en-US" dirty="0"/>
              <a:t>, T., </a:t>
            </a:r>
            <a:r>
              <a:rPr lang="en-US" dirty="0" err="1"/>
              <a:t>Mueser</a:t>
            </a:r>
            <a:r>
              <a:rPr lang="en-US" dirty="0"/>
              <a:t>, K., </a:t>
            </a:r>
            <a:r>
              <a:rPr lang="en-US" dirty="0" err="1"/>
              <a:t>Macewan</a:t>
            </a:r>
            <a:r>
              <a:rPr lang="en-US" dirty="0"/>
              <a:t>, W., Thornton, A., Buchanan, T., Bouchard, V., . . . </a:t>
            </a:r>
            <a:r>
              <a:rPr lang="en-US" dirty="0" err="1"/>
              <a:t>Honer</a:t>
            </a:r>
            <a:r>
              <a:rPr lang="en-US" dirty="0"/>
              <a:t>, W. (2013). Predictors of persistent psychotic symptoms in persons with methamphetamine abuse receiving psychiatric treatment. </a:t>
            </a:r>
            <a:r>
              <a:rPr lang="en-US" i="1" dirty="0"/>
              <a:t>The Journal of Nervous and Mental Disease,</a:t>
            </a:r>
            <a:r>
              <a:rPr lang="en-US" dirty="0"/>
              <a:t> </a:t>
            </a:r>
            <a:r>
              <a:rPr lang="en-US" i="1" dirty="0"/>
              <a:t>201</a:t>
            </a:r>
            <a:r>
              <a:rPr lang="en-US" dirty="0"/>
              <a:t>(12), 1085-9.</a:t>
            </a:r>
            <a:endParaRPr lang="en-CA" dirty="0"/>
          </a:p>
          <a:p>
            <a:endParaRPr lang="en-US" dirty="0"/>
          </a:p>
        </p:txBody>
      </p:sp>
    </p:spTree>
    <p:extLst>
      <p:ext uri="{BB962C8B-B14F-4D97-AF65-F5344CB8AC3E}">
        <p14:creationId xmlns:p14="http://schemas.microsoft.com/office/powerpoint/2010/main" val="6081793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3F74BA-397C-CE48-9240-6920033832E4}"/>
              </a:ext>
            </a:extLst>
          </p:cNvPr>
          <p:cNvSpPr>
            <a:spLocks noGrp="1"/>
          </p:cNvSpPr>
          <p:nvPr>
            <p:ph idx="1"/>
          </p:nvPr>
        </p:nvSpPr>
        <p:spPr>
          <a:xfrm>
            <a:off x="857250" y="914400"/>
            <a:ext cx="9867899" cy="5814060"/>
          </a:xfrm>
        </p:spPr>
        <p:txBody>
          <a:bodyPr>
            <a:normAutofit/>
          </a:bodyPr>
          <a:lstStyle/>
          <a:p>
            <a:pPr marL="457200" indent="-457200">
              <a:buFont typeface="+mj-lt"/>
              <a:buAutoNum type="arabicPeriod" startAt="15"/>
            </a:pPr>
            <a:r>
              <a:rPr lang="en-US" dirty="0"/>
              <a:t>Manitoba Government EMS Patient Care Maps, Retrieved from: </a:t>
            </a:r>
            <a:r>
              <a:rPr lang="en-US" u="sng" dirty="0">
                <a:hlinkClick r:id="rId2"/>
              </a:rPr>
              <a:t>https://www.gov.mb.ca/health/ems/epp/docs/consolidated/pcm_eh.pdf</a:t>
            </a:r>
            <a:endParaRPr lang="en-US" u="sng" dirty="0"/>
          </a:p>
          <a:p>
            <a:pPr marL="457200" indent="-457200">
              <a:buFont typeface="+mj-lt"/>
              <a:buAutoNum type="arabicPeriod" startAt="15"/>
            </a:pPr>
            <a:r>
              <a:rPr lang="en-US" dirty="0" err="1"/>
              <a:t>Mcketin</a:t>
            </a:r>
            <a:r>
              <a:rPr lang="en-US" dirty="0"/>
              <a:t>, Gardner, Baker, Dawe, Ali, Voce, . . . </a:t>
            </a:r>
            <a:r>
              <a:rPr lang="en-US" dirty="0" err="1"/>
              <a:t>Lubman</a:t>
            </a:r>
            <a:r>
              <a:rPr lang="en-US" dirty="0"/>
              <a:t>. (2016). Correlates of transient versus persistent psychotic symptoms among dependent methamphetamine users. </a:t>
            </a:r>
            <a:r>
              <a:rPr lang="en-US" i="1" dirty="0"/>
              <a:t>Psychiatry Research,</a:t>
            </a:r>
            <a:r>
              <a:rPr lang="en-US" dirty="0"/>
              <a:t> </a:t>
            </a:r>
            <a:r>
              <a:rPr lang="en-US" i="1" dirty="0"/>
              <a:t>238</a:t>
            </a:r>
            <a:r>
              <a:rPr lang="en-US" dirty="0"/>
              <a:t>, 166-171.</a:t>
            </a:r>
          </a:p>
          <a:p>
            <a:pPr marL="457200" indent="-457200">
              <a:buFont typeface="+mj-lt"/>
              <a:buAutoNum type="arabicPeriod" startAt="15"/>
            </a:pPr>
            <a:r>
              <a:rPr lang="en-US" dirty="0" err="1"/>
              <a:t>Nohesara</a:t>
            </a:r>
            <a:r>
              <a:rPr lang="en-US" dirty="0"/>
              <a:t>, S., </a:t>
            </a:r>
            <a:r>
              <a:rPr lang="en-US" dirty="0" err="1"/>
              <a:t>Ghadirivasfi</a:t>
            </a:r>
            <a:r>
              <a:rPr lang="en-US" dirty="0"/>
              <a:t>, M., </a:t>
            </a:r>
            <a:r>
              <a:rPr lang="en-US" dirty="0" err="1"/>
              <a:t>Barati</a:t>
            </a:r>
            <a:r>
              <a:rPr lang="en-US" dirty="0"/>
              <a:t>, M., </a:t>
            </a:r>
            <a:r>
              <a:rPr lang="en-US" dirty="0" err="1"/>
              <a:t>Ghasemzadeh</a:t>
            </a:r>
            <a:r>
              <a:rPr lang="en-US" dirty="0"/>
              <a:t>, M., </a:t>
            </a:r>
            <a:r>
              <a:rPr lang="en-US" dirty="0" err="1"/>
              <a:t>Narimani</a:t>
            </a:r>
            <a:r>
              <a:rPr lang="en-US" dirty="0"/>
              <a:t>, S., Mousavi‐</a:t>
            </a:r>
            <a:r>
              <a:rPr lang="en-US" dirty="0" err="1"/>
              <a:t>Behbahani</a:t>
            </a:r>
            <a:r>
              <a:rPr lang="en-US" dirty="0"/>
              <a:t>, Z., . . . </a:t>
            </a:r>
            <a:r>
              <a:rPr lang="en-US" dirty="0" err="1"/>
              <a:t>Abdolmaleky</a:t>
            </a:r>
            <a:r>
              <a:rPr lang="en-US" dirty="0"/>
              <a:t>, H. (2016). Methamphetamine‐induced psychosis is associated with DNA </a:t>
            </a:r>
            <a:r>
              <a:rPr lang="en-US" dirty="0" err="1"/>
              <a:t>hypomethylation</a:t>
            </a:r>
            <a:r>
              <a:rPr lang="en-US" dirty="0"/>
              <a:t> and increased expression of AKT1 and key dopaminergic genes. American Journal of Medical Genetics Part B: Neuropsychiatric Genetics, 171(8), 1180-1189.</a:t>
            </a:r>
            <a:endParaRPr lang="en-CA" dirty="0"/>
          </a:p>
          <a:p>
            <a:pPr marL="457200" indent="-457200">
              <a:buFont typeface="+mj-lt"/>
              <a:buAutoNum type="arabicPeriod" startAt="15"/>
            </a:pPr>
            <a:r>
              <a:rPr lang="en-US" dirty="0"/>
              <a:t>Rawson, R. (2013). Current research on the epidemiology, medical and psychiatric effects, and treatment of methamphetamine use. </a:t>
            </a:r>
            <a:r>
              <a:rPr lang="en-US" i="1" dirty="0"/>
              <a:t>Journal of Food and Drug Analysis,21</a:t>
            </a:r>
            <a:r>
              <a:rPr lang="en-US" dirty="0"/>
              <a:t>(4), S77-S81.</a:t>
            </a:r>
            <a:endParaRPr lang="en-CA" dirty="0"/>
          </a:p>
          <a:p>
            <a:endParaRPr lang="en-US" dirty="0"/>
          </a:p>
        </p:txBody>
      </p:sp>
    </p:spTree>
    <p:extLst>
      <p:ext uri="{BB962C8B-B14F-4D97-AF65-F5344CB8AC3E}">
        <p14:creationId xmlns:p14="http://schemas.microsoft.com/office/powerpoint/2010/main" val="15579714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02D112-AB5C-CE4E-8137-44601D24D598}"/>
              </a:ext>
            </a:extLst>
          </p:cNvPr>
          <p:cNvSpPr>
            <a:spLocks noGrp="1"/>
          </p:cNvSpPr>
          <p:nvPr>
            <p:ph idx="1"/>
          </p:nvPr>
        </p:nvSpPr>
        <p:spPr>
          <a:xfrm>
            <a:off x="857250" y="914400"/>
            <a:ext cx="10858500" cy="6019800"/>
          </a:xfrm>
        </p:spPr>
        <p:txBody>
          <a:bodyPr>
            <a:normAutofit lnSpcReduction="10000"/>
          </a:bodyPr>
          <a:lstStyle/>
          <a:p>
            <a:pPr marL="457200" indent="-457200">
              <a:buFont typeface="+mj-lt"/>
              <a:buAutoNum type="arabicPeriod" startAt="19"/>
            </a:pPr>
            <a:r>
              <a:rPr lang="en-US" dirty="0"/>
              <a:t>Richards, J., </a:t>
            </a:r>
            <a:r>
              <a:rPr lang="en-US" dirty="0" err="1"/>
              <a:t>Derlet</a:t>
            </a:r>
            <a:r>
              <a:rPr lang="en-US" dirty="0"/>
              <a:t>, R., &amp; Duncan, D. (1997). Methamphetamine toxicity: Treatment with a benzodiazepine versus a </a:t>
            </a:r>
            <a:r>
              <a:rPr lang="en-US" dirty="0" err="1"/>
              <a:t>butyrophenone</a:t>
            </a:r>
            <a:r>
              <a:rPr lang="en-US" dirty="0"/>
              <a:t>. European Journal of Emergency Medicine : Official Journal of the European Society for Emergency Medicine, 4(3), 130-5.</a:t>
            </a:r>
          </a:p>
          <a:p>
            <a:pPr marL="457200" indent="-457200">
              <a:buFont typeface="+mj-lt"/>
              <a:buAutoNum type="arabicPeriod" startAt="19"/>
            </a:pPr>
            <a:r>
              <a:rPr lang="en-US" dirty="0"/>
              <a:t>Richards JR, </a:t>
            </a:r>
            <a:r>
              <a:rPr lang="en-US" dirty="0" err="1"/>
              <a:t>Derlet</a:t>
            </a:r>
            <a:r>
              <a:rPr lang="en-US" dirty="0"/>
              <a:t> RW, Duncan DR. Chemical restraint for the agitated patient in the emergency department: lorazepam versus </a:t>
            </a:r>
            <a:r>
              <a:rPr lang="en-US" dirty="0" err="1"/>
              <a:t>droperidol</a:t>
            </a:r>
            <a:r>
              <a:rPr lang="en-US" dirty="0"/>
              <a:t>. J </a:t>
            </a:r>
            <a:r>
              <a:rPr lang="en-US" dirty="0" err="1"/>
              <a:t>Emerg</a:t>
            </a:r>
            <a:r>
              <a:rPr lang="en-US" dirty="0"/>
              <a:t> Med. Jul–Aug 1998;16(4):567–573. </a:t>
            </a:r>
          </a:p>
          <a:p>
            <a:pPr marL="457200" indent="-457200">
              <a:buFont typeface="+mj-lt"/>
              <a:buAutoNum type="arabicPeriod" startAt="19"/>
            </a:pPr>
            <a:r>
              <a:rPr lang="en-US" dirty="0" err="1"/>
              <a:t>Seddigh</a:t>
            </a:r>
            <a:r>
              <a:rPr lang="en-US" dirty="0"/>
              <a:t>, R., </a:t>
            </a:r>
            <a:r>
              <a:rPr lang="en-US" dirty="0" err="1"/>
              <a:t>Keshavarz-Akhlaghi</a:t>
            </a:r>
            <a:r>
              <a:rPr lang="en-US" dirty="0"/>
              <a:t>, A., &amp; </a:t>
            </a:r>
            <a:r>
              <a:rPr lang="en-US" dirty="0" err="1"/>
              <a:t>Shariati</a:t>
            </a:r>
            <a:r>
              <a:rPr lang="en-US" dirty="0"/>
              <a:t>, B. (2014). Treating Methamphetamine-Induced Resistant Psychosis with Clozapine. </a:t>
            </a:r>
            <a:r>
              <a:rPr lang="en-US" i="1" dirty="0"/>
              <a:t>Case Reports in Psychiatry,</a:t>
            </a:r>
            <a:r>
              <a:rPr lang="en-US" dirty="0"/>
              <a:t> </a:t>
            </a:r>
            <a:r>
              <a:rPr lang="en-US" i="1" dirty="0"/>
              <a:t>2014</a:t>
            </a:r>
            <a:r>
              <a:rPr lang="en-US" dirty="0"/>
              <a:t>, 4.</a:t>
            </a:r>
          </a:p>
          <a:p>
            <a:pPr marL="457200" indent="-457200">
              <a:buFont typeface="+mj-lt"/>
              <a:buAutoNum type="arabicPeriod" startAt="19"/>
            </a:pPr>
            <a:r>
              <a:rPr lang="en-US" dirty="0" err="1"/>
              <a:t>St.Vincent’s</a:t>
            </a:r>
            <a:r>
              <a:rPr lang="en-US" dirty="0"/>
              <a:t> Hospital Melbourne. (2014) Guidelines for the acute assessment and management of amphetamine-type stimulant intoxication and toxicity. Retrieved from: </a:t>
            </a:r>
            <a:r>
              <a:rPr lang="en-US" dirty="0">
                <a:hlinkClick r:id="rId3"/>
              </a:rPr>
              <a:t>www.makeconnections.ca</a:t>
            </a:r>
            <a:endParaRPr lang="en-CA" dirty="0"/>
          </a:p>
          <a:p>
            <a:pPr marL="457200" indent="-457200">
              <a:buFont typeface="+mj-lt"/>
              <a:buAutoNum type="arabicPeriod" startAt="19"/>
            </a:pPr>
            <a:r>
              <a:rPr lang="en-US" dirty="0" err="1"/>
              <a:t>Tanibuchi</a:t>
            </a:r>
            <a:r>
              <a:rPr lang="en-US" dirty="0"/>
              <a:t>, </a:t>
            </a:r>
            <a:r>
              <a:rPr lang="en-US" dirty="0" err="1"/>
              <a:t>Shimagami</a:t>
            </a:r>
            <a:r>
              <a:rPr lang="en-US" dirty="0"/>
              <a:t>, </a:t>
            </a:r>
            <a:r>
              <a:rPr lang="en-US" dirty="0" err="1"/>
              <a:t>Fukami</a:t>
            </a:r>
            <a:r>
              <a:rPr lang="en-US" dirty="0"/>
              <a:t>, </a:t>
            </a:r>
            <a:r>
              <a:rPr lang="en-US" dirty="0" err="1"/>
              <a:t>Sekine</a:t>
            </a:r>
            <a:r>
              <a:rPr lang="en-US" dirty="0"/>
              <a:t>, Iyo, &amp; Hashimoto. (2010). A case of methamphetamine use disorder treated with the antibiotic drug minocycline. General Hospital Psychiatry, 32(5), 559.e1-559.e3.</a:t>
            </a:r>
            <a:endParaRPr lang="en-CA" dirty="0"/>
          </a:p>
          <a:p>
            <a:pPr marL="457200" indent="-457200">
              <a:buFont typeface="+mj-lt"/>
              <a:buAutoNum type="arabicPeriod" startAt="19"/>
            </a:pPr>
            <a:r>
              <a:rPr lang="en-US" dirty="0"/>
              <a:t>Thomas, E., </a:t>
            </a:r>
            <a:r>
              <a:rPr lang="en-US" dirty="0" err="1"/>
              <a:t>Lategan</a:t>
            </a:r>
            <a:r>
              <a:rPr lang="en-US" dirty="0"/>
              <a:t>, H., </a:t>
            </a:r>
            <a:r>
              <a:rPr lang="en-US" dirty="0" err="1"/>
              <a:t>Verster</a:t>
            </a:r>
            <a:r>
              <a:rPr lang="en-US" dirty="0"/>
              <a:t>, C., Kidd, M., &amp; </a:t>
            </a:r>
            <a:r>
              <a:rPr lang="en-US" dirty="0" err="1"/>
              <a:t>Weich</a:t>
            </a:r>
            <a:r>
              <a:rPr lang="en-US" dirty="0"/>
              <a:t>, L. (2016). Methamphetamine-induced psychosis: Clinical features, treatment modalities and outcomes. South African Journal of Psychiatry, 22(1), South African Journal of Psychiatry, 2016, Vol.22(1).</a:t>
            </a:r>
            <a:endParaRPr lang="en-CA" dirty="0"/>
          </a:p>
          <a:p>
            <a:endParaRPr lang="en-US" dirty="0"/>
          </a:p>
        </p:txBody>
      </p:sp>
    </p:spTree>
    <p:extLst>
      <p:ext uri="{BB962C8B-B14F-4D97-AF65-F5344CB8AC3E}">
        <p14:creationId xmlns:p14="http://schemas.microsoft.com/office/powerpoint/2010/main" val="34402096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C98BBF-AB88-7848-8E11-0AD7C609327E}"/>
              </a:ext>
            </a:extLst>
          </p:cNvPr>
          <p:cNvSpPr>
            <a:spLocks noGrp="1"/>
          </p:cNvSpPr>
          <p:nvPr>
            <p:ph idx="1"/>
          </p:nvPr>
        </p:nvSpPr>
        <p:spPr>
          <a:xfrm>
            <a:off x="857250" y="914400"/>
            <a:ext cx="9829799" cy="5604510"/>
          </a:xfrm>
        </p:spPr>
        <p:txBody>
          <a:bodyPr/>
          <a:lstStyle/>
          <a:p>
            <a:pPr marL="457200" indent="-457200">
              <a:buFont typeface="+mj-lt"/>
              <a:buAutoNum type="arabicPeriod" startAt="25"/>
            </a:pPr>
            <a:r>
              <a:rPr lang="en-US" dirty="0" err="1"/>
              <a:t>Verachai</a:t>
            </a:r>
            <a:r>
              <a:rPr lang="en-US" dirty="0"/>
              <a:t>, V., </a:t>
            </a:r>
            <a:r>
              <a:rPr lang="en-US" dirty="0" err="1"/>
              <a:t>Rukngan</a:t>
            </a:r>
            <a:r>
              <a:rPr lang="en-US" dirty="0"/>
              <a:t>, W., </a:t>
            </a:r>
            <a:r>
              <a:rPr lang="en-US" dirty="0" err="1"/>
              <a:t>Chawanakrasaesin</a:t>
            </a:r>
            <a:r>
              <a:rPr lang="en-US" dirty="0"/>
              <a:t>, K., </a:t>
            </a:r>
            <a:r>
              <a:rPr lang="en-US" dirty="0" err="1"/>
              <a:t>Nilaban</a:t>
            </a:r>
            <a:r>
              <a:rPr lang="en-US" dirty="0"/>
              <a:t>, S., </a:t>
            </a:r>
            <a:r>
              <a:rPr lang="en-US" dirty="0" err="1"/>
              <a:t>Suwanmajo</a:t>
            </a:r>
            <a:r>
              <a:rPr lang="en-US" dirty="0"/>
              <a:t>, S., </a:t>
            </a:r>
            <a:r>
              <a:rPr lang="en-US" dirty="0" err="1"/>
              <a:t>Thanateerabunjong</a:t>
            </a:r>
            <a:r>
              <a:rPr lang="en-US" dirty="0"/>
              <a:t>, R., . . . </a:t>
            </a:r>
            <a:r>
              <a:rPr lang="en-US" dirty="0" err="1"/>
              <a:t>Kalayasiri</a:t>
            </a:r>
            <a:r>
              <a:rPr lang="en-US" dirty="0"/>
              <a:t>, R. (2014). Treatment of methamphetamine-induced psychosis: A double-blind randomized controlled trial comparing haloperidol and quetiapine. Psychopharmacology, 231(16), 3099-3108.</a:t>
            </a:r>
            <a:endParaRPr lang="en-CA" dirty="0"/>
          </a:p>
          <a:p>
            <a:pPr marL="457200" indent="-457200">
              <a:buFont typeface="+mj-lt"/>
              <a:buAutoNum type="arabicPeriod" startAt="25"/>
            </a:pPr>
            <a:r>
              <a:rPr lang="en-US" dirty="0"/>
              <a:t>Wallace, C., Galloway, T., </a:t>
            </a:r>
            <a:r>
              <a:rPr lang="en-US" dirty="0" err="1"/>
              <a:t>Mcketin</a:t>
            </a:r>
            <a:r>
              <a:rPr lang="en-US" dirty="0"/>
              <a:t>, R., Kelly, E., &amp; Leary, J. (2009). Methamphetamine use, dependence and treatment access in rural and regional North Coast of New South Wales, Australia. Drug and Alcohol Review, 28(6), 592-599.</a:t>
            </a:r>
          </a:p>
          <a:p>
            <a:pPr marL="457200" indent="-457200">
              <a:buFont typeface="+mj-lt"/>
              <a:buAutoNum type="arabicPeriod" startAt="25"/>
            </a:pPr>
            <a:r>
              <a:rPr lang="en-US" dirty="0"/>
              <a:t>Wilson MP, Pepper D, Currier GW, et al. The psychopharmacology of agitation: consensus statement of the American association for emergency psychiatry project BETA psychopharmacology workgroup. West J </a:t>
            </a:r>
            <a:r>
              <a:rPr lang="en-US" dirty="0" err="1"/>
              <a:t>Emerg</a:t>
            </a:r>
            <a:r>
              <a:rPr lang="en-US" dirty="0"/>
              <a:t> Med. 2012; 13:26-34. </a:t>
            </a:r>
            <a:endParaRPr lang="en-CA" dirty="0"/>
          </a:p>
          <a:p>
            <a:pPr marL="457200" indent="-457200">
              <a:buFont typeface="+mj-lt"/>
              <a:buAutoNum type="arabicPeriod" startAt="25"/>
            </a:pPr>
            <a:r>
              <a:rPr lang="en-US" dirty="0" err="1"/>
              <a:t>Zarrabi</a:t>
            </a:r>
            <a:r>
              <a:rPr lang="en-US" dirty="0"/>
              <a:t>, H., </a:t>
            </a:r>
            <a:r>
              <a:rPr lang="en-US" dirty="0" err="1"/>
              <a:t>Khalkhali</a:t>
            </a:r>
            <a:r>
              <a:rPr lang="en-US" dirty="0"/>
              <a:t>, M., </a:t>
            </a:r>
            <a:r>
              <a:rPr lang="en-US" dirty="0" err="1"/>
              <a:t>Hamidi</a:t>
            </a:r>
            <a:r>
              <a:rPr lang="en-US" dirty="0"/>
              <a:t>, A., Ahmadi, R., &amp; </a:t>
            </a:r>
            <a:r>
              <a:rPr lang="en-US" dirty="0" err="1"/>
              <a:t>Zavarmousavi</a:t>
            </a:r>
            <a:r>
              <a:rPr lang="en-US" dirty="0"/>
              <a:t>, M. (2016). Clinical features, course and treatment of methamphetamine-induced psychosis in psychiatric inpatients. </a:t>
            </a:r>
            <a:r>
              <a:rPr lang="en-US" i="1" dirty="0"/>
              <a:t>BMC Psychiatry,</a:t>
            </a:r>
            <a:r>
              <a:rPr lang="en-US" dirty="0"/>
              <a:t> </a:t>
            </a:r>
            <a:r>
              <a:rPr lang="en-US" i="1" dirty="0"/>
              <a:t>16</a:t>
            </a:r>
            <a:r>
              <a:rPr lang="en-US" dirty="0"/>
              <a:t>(44), BMC Psychiatry, Feb 25, 2016, Vol.16(44).</a:t>
            </a:r>
            <a:endParaRPr lang="en-CA" dirty="0"/>
          </a:p>
          <a:p>
            <a:endParaRPr lang="en-US" dirty="0"/>
          </a:p>
        </p:txBody>
      </p:sp>
    </p:spTree>
    <p:extLst>
      <p:ext uri="{BB962C8B-B14F-4D97-AF65-F5344CB8AC3E}">
        <p14:creationId xmlns:p14="http://schemas.microsoft.com/office/powerpoint/2010/main" val="22504136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E1CBD-B80A-2C4A-84BC-A036335051F4}"/>
              </a:ext>
            </a:extLst>
          </p:cNvPr>
          <p:cNvSpPr>
            <a:spLocks noGrp="1"/>
          </p:cNvSpPr>
          <p:nvPr>
            <p:ph type="title"/>
          </p:nvPr>
        </p:nvSpPr>
        <p:spPr/>
        <p:txBody>
          <a:bodyPr/>
          <a:lstStyle/>
          <a:p>
            <a:r>
              <a:rPr lang="en-US" dirty="0"/>
              <a:t>Harm Reduction for non-abuser</a:t>
            </a:r>
          </a:p>
        </p:txBody>
      </p:sp>
      <p:sp>
        <p:nvSpPr>
          <p:cNvPr id="3" name="Content Placeholder 2">
            <a:extLst>
              <a:ext uri="{FF2B5EF4-FFF2-40B4-BE49-F238E27FC236}">
                <a16:creationId xmlns:a16="http://schemas.microsoft.com/office/drawing/2014/main" id="{003EE1D2-82A6-3147-BF26-C51A1DDD4F97}"/>
              </a:ext>
            </a:extLst>
          </p:cNvPr>
          <p:cNvSpPr>
            <a:spLocks noGrp="1"/>
          </p:cNvSpPr>
          <p:nvPr>
            <p:ph idx="1"/>
          </p:nvPr>
        </p:nvSpPr>
        <p:spPr/>
        <p:txBody>
          <a:bodyPr/>
          <a:lstStyle/>
          <a:p>
            <a:r>
              <a:rPr lang="en-US" dirty="0"/>
              <a:t>Create an emergency safety plan</a:t>
            </a:r>
          </a:p>
          <a:p>
            <a:r>
              <a:rPr lang="en-US" dirty="0"/>
              <a:t>Don’t engage the person who may be aggressive/ refrain from confrontation</a:t>
            </a:r>
          </a:p>
          <a:p>
            <a:r>
              <a:rPr lang="en-US" dirty="0"/>
              <a:t>Create partnership between local police/mental health resources/family physician</a:t>
            </a:r>
          </a:p>
        </p:txBody>
      </p:sp>
    </p:spTree>
    <p:extLst>
      <p:ext uri="{BB962C8B-B14F-4D97-AF65-F5344CB8AC3E}">
        <p14:creationId xmlns:p14="http://schemas.microsoft.com/office/powerpoint/2010/main" val="32654785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E1CBD-B80A-2C4A-84BC-A036335051F4}"/>
              </a:ext>
            </a:extLst>
          </p:cNvPr>
          <p:cNvSpPr>
            <a:spLocks noGrp="1"/>
          </p:cNvSpPr>
          <p:nvPr>
            <p:ph type="title"/>
          </p:nvPr>
        </p:nvSpPr>
        <p:spPr/>
        <p:txBody>
          <a:bodyPr>
            <a:normAutofit/>
          </a:bodyPr>
          <a:lstStyle/>
          <a:p>
            <a:r>
              <a:rPr lang="en-US" dirty="0"/>
              <a:t>Treatment of Persistent Psychotic Episodes</a:t>
            </a:r>
          </a:p>
        </p:txBody>
      </p:sp>
      <p:sp>
        <p:nvSpPr>
          <p:cNvPr id="3" name="Content Placeholder 2">
            <a:extLst>
              <a:ext uri="{FF2B5EF4-FFF2-40B4-BE49-F238E27FC236}">
                <a16:creationId xmlns:a16="http://schemas.microsoft.com/office/drawing/2014/main" id="{003EE1D2-82A6-3147-BF26-C51A1DDD4F97}"/>
              </a:ext>
            </a:extLst>
          </p:cNvPr>
          <p:cNvSpPr>
            <a:spLocks noGrp="1"/>
          </p:cNvSpPr>
          <p:nvPr>
            <p:ph idx="1"/>
          </p:nvPr>
        </p:nvSpPr>
        <p:spPr/>
        <p:txBody>
          <a:bodyPr>
            <a:normAutofit/>
          </a:bodyPr>
          <a:lstStyle/>
          <a:p>
            <a:pPr>
              <a:buFont typeface="Arial" panose="020B0604020202020204" pitchFamily="34" charset="0"/>
              <a:buChar char="•"/>
            </a:pPr>
            <a:r>
              <a:rPr lang="en-US" dirty="0"/>
              <a:t>Minocycline</a:t>
            </a:r>
          </a:p>
          <a:p>
            <a:pPr>
              <a:buFont typeface="Arial" panose="020B0604020202020204" pitchFamily="34" charset="0"/>
              <a:buChar char="•"/>
            </a:pPr>
            <a:r>
              <a:rPr lang="en-US" dirty="0"/>
              <a:t>ECT </a:t>
            </a:r>
            <a:endParaRPr lang="en-CA" dirty="0"/>
          </a:p>
          <a:p>
            <a:pPr>
              <a:buFont typeface="Arial" panose="020B0604020202020204" pitchFamily="34" charset="0"/>
              <a:buChar char="•"/>
            </a:pPr>
            <a:r>
              <a:rPr lang="en-US" dirty="0"/>
              <a:t>Clozapine</a:t>
            </a:r>
          </a:p>
          <a:p>
            <a:pPr>
              <a:buFont typeface="Arial" panose="020B0604020202020204" pitchFamily="34" charset="0"/>
              <a:buChar char="•"/>
            </a:pPr>
            <a:r>
              <a:rPr lang="en-CA" dirty="0"/>
              <a:t>Psychosocial Services</a:t>
            </a:r>
          </a:p>
          <a:p>
            <a:pPr>
              <a:buFont typeface="Arial" panose="020B0604020202020204" pitchFamily="34" charset="0"/>
              <a:buChar char="•"/>
            </a:pPr>
            <a:r>
              <a:rPr lang="en-CA" dirty="0"/>
              <a:t>*Abstinence from METH</a:t>
            </a:r>
            <a:endParaRPr lang="en-US" dirty="0"/>
          </a:p>
        </p:txBody>
      </p:sp>
    </p:spTree>
    <p:extLst>
      <p:ext uri="{BB962C8B-B14F-4D97-AF65-F5344CB8AC3E}">
        <p14:creationId xmlns:p14="http://schemas.microsoft.com/office/powerpoint/2010/main" val="21814476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E1CBD-B80A-2C4A-84BC-A036335051F4}"/>
              </a:ext>
            </a:extLst>
          </p:cNvPr>
          <p:cNvSpPr>
            <a:spLocks noGrp="1"/>
          </p:cNvSpPr>
          <p:nvPr>
            <p:ph type="title"/>
          </p:nvPr>
        </p:nvSpPr>
        <p:spPr/>
        <p:txBody>
          <a:bodyPr>
            <a:normAutofit/>
          </a:bodyPr>
          <a:lstStyle/>
          <a:p>
            <a:r>
              <a:rPr lang="en-US" dirty="0"/>
              <a:t>Treatments for Meth-Use disorder</a:t>
            </a:r>
          </a:p>
        </p:txBody>
      </p:sp>
      <p:sp>
        <p:nvSpPr>
          <p:cNvPr id="3" name="Content Placeholder 2">
            <a:extLst>
              <a:ext uri="{FF2B5EF4-FFF2-40B4-BE49-F238E27FC236}">
                <a16:creationId xmlns:a16="http://schemas.microsoft.com/office/drawing/2014/main" id="{003EE1D2-82A6-3147-BF26-C51A1DDD4F97}"/>
              </a:ext>
            </a:extLst>
          </p:cNvPr>
          <p:cNvSpPr>
            <a:spLocks noGrp="1"/>
          </p:cNvSpPr>
          <p:nvPr>
            <p:ph idx="1"/>
          </p:nvPr>
        </p:nvSpPr>
        <p:spPr/>
        <p:txBody>
          <a:bodyPr>
            <a:normAutofit fontScale="77500" lnSpcReduction="20000"/>
          </a:bodyPr>
          <a:lstStyle/>
          <a:p>
            <a:pPr>
              <a:buFont typeface="Arial" panose="020B0604020202020204" pitchFamily="34" charset="0"/>
              <a:buChar char="•"/>
            </a:pPr>
            <a:r>
              <a:rPr lang="en-US" dirty="0"/>
              <a:t>Nutritional</a:t>
            </a:r>
          </a:p>
          <a:p>
            <a:pPr lvl="1">
              <a:buFont typeface="Arial" panose="020B0604020202020204" pitchFamily="34" charset="0"/>
              <a:buChar char="•"/>
            </a:pPr>
            <a:r>
              <a:rPr lang="en-US" dirty="0"/>
              <a:t>Methyl Rich Diet/</a:t>
            </a:r>
            <a:r>
              <a:rPr lang="en-US" dirty="0" err="1"/>
              <a:t>Creatine</a:t>
            </a:r>
            <a:r>
              <a:rPr lang="en-US" dirty="0"/>
              <a:t> supplementation</a:t>
            </a:r>
          </a:p>
          <a:p>
            <a:pPr>
              <a:buFont typeface="Arial" panose="020B0604020202020204" pitchFamily="34" charset="0"/>
              <a:buChar char="•"/>
            </a:pPr>
            <a:r>
              <a:rPr lang="en-US" dirty="0"/>
              <a:t>Stimulant/Dopamine replacement</a:t>
            </a:r>
          </a:p>
          <a:p>
            <a:pPr lvl="1">
              <a:buFont typeface="Arial" panose="020B0604020202020204" pitchFamily="34" charset="0"/>
              <a:buChar char="•"/>
            </a:pPr>
            <a:r>
              <a:rPr lang="en-US" dirty="0" err="1"/>
              <a:t>Modafinil</a:t>
            </a:r>
            <a:endParaRPr lang="en-US" dirty="0"/>
          </a:p>
          <a:p>
            <a:pPr lvl="1">
              <a:buFont typeface="Arial" panose="020B0604020202020204" pitchFamily="34" charset="0"/>
              <a:buChar char="•"/>
            </a:pPr>
            <a:r>
              <a:rPr lang="en-US" dirty="0"/>
              <a:t>Dexamphetamine</a:t>
            </a:r>
          </a:p>
          <a:p>
            <a:pPr lvl="1">
              <a:buFont typeface="Arial" panose="020B0604020202020204" pitchFamily="34" charset="0"/>
              <a:buChar char="•"/>
            </a:pPr>
            <a:r>
              <a:rPr lang="en-US" dirty="0"/>
              <a:t>Methylphenidate</a:t>
            </a:r>
          </a:p>
          <a:p>
            <a:pPr>
              <a:buFont typeface="Arial" panose="020B0604020202020204" pitchFamily="34" charset="0"/>
              <a:buChar char="•"/>
            </a:pPr>
            <a:r>
              <a:rPr lang="en-US" dirty="0"/>
              <a:t>Treatment of underlying depression</a:t>
            </a:r>
          </a:p>
          <a:p>
            <a:pPr lvl="1">
              <a:buFont typeface="Arial" panose="020B0604020202020204" pitchFamily="34" charset="0"/>
              <a:buChar char="•"/>
            </a:pPr>
            <a:r>
              <a:rPr lang="en-US" dirty="0" err="1"/>
              <a:t>Mirtazipine</a:t>
            </a:r>
            <a:endParaRPr lang="en-US" dirty="0"/>
          </a:p>
          <a:p>
            <a:pPr lvl="1">
              <a:buFont typeface="Arial" panose="020B0604020202020204" pitchFamily="34" charset="0"/>
              <a:buChar char="•"/>
            </a:pPr>
            <a:r>
              <a:rPr lang="en-US" dirty="0"/>
              <a:t>Bupropion</a:t>
            </a:r>
          </a:p>
          <a:p>
            <a:pPr>
              <a:buFont typeface="Arial" panose="020B0604020202020204" pitchFamily="34" charset="0"/>
              <a:buChar char="•"/>
            </a:pPr>
            <a:r>
              <a:rPr lang="en-US" dirty="0"/>
              <a:t>Aversion</a:t>
            </a:r>
          </a:p>
          <a:p>
            <a:pPr lvl="1">
              <a:buFont typeface="Arial" panose="020B0604020202020204" pitchFamily="34" charset="0"/>
              <a:buChar char="•"/>
            </a:pPr>
            <a:r>
              <a:rPr lang="en-US" dirty="0"/>
              <a:t>Naltrexone</a:t>
            </a:r>
          </a:p>
          <a:p>
            <a:pPr lvl="1">
              <a:buFont typeface="Arial" panose="020B0604020202020204" pitchFamily="34" charset="0"/>
              <a:buChar char="•"/>
            </a:pPr>
            <a:r>
              <a:rPr lang="en-US" dirty="0"/>
              <a:t>Antibody to Meth</a:t>
            </a:r>
          </a:p>
          <a:p>
            <a:pPr>
              <a:buFont typeface="Arial" panose="020B0604020202020204" pitchFamily="34" charset="0"/>
              <a:buChar char="•"/>
            </a:pPr>
            <a:r>
              <a:rPr lang="en-US" dirty="0"/>
              <a:t>Other</a:t>
            </a:r>
          </a:p>
          <a:p>
            <a:pPr lvl="1">
              <a:buFont typeface="Arial" panose="020B0604020202020204" pitchFamily="34" charset="0"/>
              <a:buChar char="•"/>
            </a:pPr>
            <a:r>
              <a:rPr lang="en-US" dirty="0" err="1"/>
              <a:t>Lobeline</a:t>
            </a:r>
            <a:r>
              <a:rPr lang="en-US" dirty="0"/>
              <a:t> (nicotinic)</a:t>
            </a:r>
          </a:p>
          <a:p>
            <a:pPr lvl="1">
              <a:buFont typeface="Arial" panose="020B0604020202020204" pitchFamily="34" charset="0"/>
              <a:buChar char="•"/>
            </a:pPr>
            <a:r>
              <a:rPr lang="en-US" dirty="0" err="1"/>
              <a:t>Vigabatrin</a:t>
            </a:r>
            <a:r>
              <a:rPr lang="en-US" dirty="0"/>
              <a:t> (anticonvulsant)</a:t>
            </a:r>
          </a:p>
          <a:p>
            <a:pPr marL="128016" lvl="1" indent="0">
              <a:buNone/>
            </a:pPr>
            <a:endParaRPr lang="en-US" dirty="0"/>
          </a:p>
          <a:p>
            <a:endParaRPr lang="en-US" dirty="0"/>
          </a:p>
        </p:txBody>
      </p:sp>
    </p:spTree>
    <p:extLst>
      <p:ext uri="{BB962C8B-B14F-4D97-AF65-F5344CB8AC3E}">
        <p14:creationId xmlns:p14="http://schemas.microsoft.com/office/powerpoint/2010/main" val="210033732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{53C21511-6D6C-574C-98B5-44DF0E9A4EF0}tf10001061</Template>
  <TotalTime>3184</TotalTime>
  <Words>3939</Words>
  <Application>Microsoft Macintosh PowerPoint</Application>
  <PresentationFormat>Widescreen</PresentationFormat>
  <Paragraphs>348</Paragraphs>
  <Slides>26</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Tw Cen MT</vt:lpstr>
      <vt:lpstr>Tw Cen MT Condensed</vt:lpstr>
      <vt:lpstr>Wingdings</vt:lpstr>
      <vt:lpstr>Wingdings 3</vt:lpstr>
      <vt:lpstr>Integral</vt:lpstr>
      <vt:lpstr>Methamphetamine-Induced Psychosis</vt:lpstr>
      <vt:lpstr>Outline</vt:lpstr>
      <vt:lpstr>General Info</vt:lpstr>
      <vt:lpstr>Typical Course of Methamphetamine psychosis</vt:lpstr>
      <vt:lpstr>Physical consequences of Meth use</vt:lpstr>
      <vt:lpstr>Who is Affected?</vt:lpstr>
      <vt:lpstr>Current primary Literature</vt:lpstr>
      <vt:lpstr>CURRENT Guidelines/protocols</vt:lpstr>
      <vt:lpstr>Treatment recommendations for Acute MIP</vt:lpstr>
      <vt:lpstr>Initial Goals and Environment</vt:lpstr>
      <vt:lpstr>Medical Treatment for Agitation</vt:lpstr>
      <vt:lpstr>Nutritional/ Hydration Status</vt:lpstr>
      <vt:lpstr>Assess for Other Medical Conditions</vt:lpstr>
      <vt:lpstr>Debrief PT &amp; Link with resources</vt:lpstr>
      <vt:lpstr>Addressing needs of Special populations</vt:lpstr>
      <vt:lpstr>Conclusions</vt:lpstr>
      <vt:lpstr>PowerPoint Presentation</vt:lpstr>
      <vt:lpstr>References</vt:lpstr>
      <vt:lpstr>PowerPoint Presentation</vt:lpstr>
      <vt:lpstr>PowerPoint Presentation</vt:lpstr>
      <vt:lpstr>PowerPoint Presentation</vt:lpstr>
      <vt:lpstr>PowerPoint Presentation</vt:lpstr>
      <vt:lpstr>PowerPoint Presentation</vt:lpstr>
      <vt:lpstr>Harm Reduction for non-abuser</vt:lpstr>
      <vt:lpstr>Treatment of Persistent Psychotic Episodes</vt:lpstr>
      <vt:lpstr>Treatments for Meth-Use disorder</vt:lpstr>
    </vt:vector>
  </TitlesOfParts>
  <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Methamphetamine-  Induced Psychosis</dc:title>
  <dc:creator>Allen, Elizabeth</dc:creator>
  <cp:lastModifiedBy>Allen, Elizabeth</cp:lastModifiedBy>
  <cp:revision>91</cp:revision>
  <dcterms:created xsi:type="dcterms:W3CDTF">2018-03-12T21:41:57Z</dcterms:created>
  <dcterms:modified xsi:type="dcterms:W3CDTF">2018-03-15T14:47:07Z</dcterms:modified>
</cp:coreProperties>
</file>